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notesMasterIdLst>
    <p:notesMasterId r:id="rId26"/>
  </p:notesMasterIdLst>
  <p:sldIdLst>
    <p:sldId id="610" r:id="rId2"/>
    <p:sldId id="617" r:id="rId3"/>
    <p:sldId id="616" r:id="rId4"/>
    <p:sldId id="592" r:id="rId5"/>
    <p:sldId id="577" r:id="rId6"/>
    <p:sldId id="620" r:id="rId7"/>
    <p:sldId id="619" r:id="rId8"/>
    <p:sldId id="618" r:id="rId9"/>
    <p:sldId id="624" r:id="rId10"/>
    <p:sldId id="626" r:id="rId11"/>
    <p:sldId id="635" r:id="rId12"/>
    <p:sldId id="636" r:id="rId13"/>
    <p:sldId id="639" r:id="rId14"/>
    <p:sldId id="627" r:id="rId15"/>
    <p:sldId id="628" r:id="rId16"/>
    <p:sldId id="629" r:id="rId17"/>
    <p:sldId id="630" r:id="rId18"/>
    <p:sldId id="632" r:id="rId19"/>
    <p:sldId id="638" r:id="rId20"/>
    <p:sldId id="637" r:id="rId21"/>
    <p:sldId id="608" r:id="rId22"/>
    <p:sldId id="607" r:id="rId23"/>
    <p:sldId id="641" r:id="rId24"/>
    <p:sldId id="609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14200"/>
    <a:srgbClr val="006600"/>
    <a:srgbClr val="2E7047"/>
    <a:srgbClr val="404F21"/>
    <a:srgbClr val="FF603B"/>
    <a:srgbClr val="FF5229"/>
    <a:srgbClr val="FF896D"/>
    <a:srgbClr val="FFFFFF"/>
    <a:srgbClr val="327A62"/>
    <a:srgbClr val="A7671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C083E6E3-FA7D-4D7B-A595-EF9225AFEA82}" styleName="Светлый стиль 1 - акцент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896" autoAdjust="0"/>
    <p:restoredTop sz="94671" autoAdjust="0"/>
  </p:normalViewPr>
  <p:slideViewPr>
    <p:cSldViewPr>
      <p:cViewPr varScale="1">
        <p:scale>
          <a:sx n="55" d="100"/>
          <a:sy n="55" d="100"/>
        </p:scale>
        <p:origin x="53" y="44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58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wmf"/><Relationship Id="rId1" Type="http://schemas.openxmlformats.org/officeDocument/2006/relationships/image" Target="../media/image5.wmf"/><Relationship Id="rId5" Type="http://schemas.openxmlformats.org/officeDocument/2006/relationships/image" Target="../media/image9.wmf"/><Relationship Id="rId4" Type="http://schemas.openxmlformats.org/officeDocument/2006/relationships/image" Target="../media/image8.wmf"/></Relationships>
</file>

<file path=ppt/drawings/_rels/vmlDrawing2.vml.rels><?xml version="1.0" encoding="UTF-8" standalone="yes"?>
<Relationships xmlns="http://schemas.openxmlformats.org/package/2006/relationships"><Relationship Id="rId8" Type="http://schemas.openxmlformats.org/officeDocument/2006/relationships/image" Target="../media/image24.wmf"/><Relationship Id="rId3" Type="http://schemas.openxmlformats.org/officeDocument/2006/relationships/image" Target="../media/image19.wmf"/><Relationship Id="rId7" Type="http://schemas.openxmlformats.org/officeDocument/2006/relationships/image" Target="../media/image23.wmf"/><Relationship Id="rId2" Type="http://schemas.openxmlformats.org/officeDocument/2006/relationships/image" Target="../media/image18.wmf"/><Relationship Id="rId1" Type="http://schemas.openxmlformats.org/officeDocument/2006/relationships/image" Target="../media/image17.wmf"/><Relationship Id="rId6" Type="http://schemas.openxmlformats.org/officeDocument/2006/relationships/image" Target="../media/image22.wmf"/><Relationship Id="rId5" Type="http://schemas.openxmlformats.org/officeDocument/2006/relationships/image" Target="../media/image21.wmf"/><Relationship Id="rId4" Type="http://schemas.openxmlformats.org/officeDocument/2006/relationships/image" Target="../media/image20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27.wmf"/><Relationship Id="rId2" Type="http://schemas.openxmlformats.org/officeDocument/2006/relationships/image" Target="../media/image26.wmf"/><Relationship Id="rId1" Type="http://schemas.openxmlformats.org/officeDocument/2006/relationships/image" Target="../media/image23.wmf"/><Relationship Id="rId4" Type="http://schemas.openxmlformats.org/officeDocument/2006/relationships/image" Target="../media/image28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27.wmf"/><Relationship Id="rId2" Type="http://schemas.openxmlformats.org/officeDocument/2006/relationships/image" Target="../media/image26.wmf"/><Relationship Id="rId1" Type="http://schemas.openxmlformats.org/officeDocument/2006/relationships/image" Target="../media/image23.wmf"/><Relationship Id="rId4" Type="http://schemas.openxmlformats.org/officeDocument/2006/relationships/image" Target="../media/image28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image" Target="../media/image17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198811-A731-4BA0-901E-773D873299CD}" type="datetimeFigureOut">
              <a:rPr lang="ru-RU" smtClean="0"/>
              <a:t>26.05.2025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38B569-EB4A-4734-A3DC-2CED7F90C4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05610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0" y="1484784"/>
            <a:ext cx="9144000" cy="1470025"/>
          </a:xfrm>
        </p:spPr>
        <p:txBody>
          <a:bodyPr/>
          <a:lstStyle>
            <a:lvl1pPr>
              <a:defRPr b="1" cap="none" spc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12789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60" y="6648"/>
            <a:ext cx="9132540" cy="614040"/>
          </a:xfrm>
        </p:spPr>
        <p:txBody>
          <a:bodyPr>
            <a:normAutofit/>
          </a:bodyPr>
          <a:lstStyle>
            <a:lvl1pPr algn="l">
              <a:defRPr sz="2800" b="1" cap="none" spc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282475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60" y="6648"/>
            <a:ext cx="9132540" cy="614040"/>
          </a:xfrm>
        </p:spPr>
        <p:txBody>
          <a:bodyPr>
            <a:normAutofit/>
          </a:bodyPr>
          <a:lstStyle>
            <a:lvl1pPr algn="l">
              <a:defRPr sz="2800" b="1" cap="none" spc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083008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6288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227004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7" r:id="rId3"/>
  </p:sldLayoutIdLst>
  <p:txStyles>
    <p:titleStyle>
      <a:lvl1pPr algn="l" defTabSz="914400" rtl="0" eaLnBrk="1" latinLnBrk="0" hangingPunct="1">
        <a:spcBef>
          <a:spcPct val="0"/>
        </a:spcBef>
        <a:buNone/>
        <a:defRPr sz="4400" b="1" kern="1200" cap="none" spc="0">
          <a:ln w="1905"/>
          <a:gradFill>
            <a:gsLst>
              <a:gs pos="0">
                <a:schemeClr val="accent6">
                  <a:shade val="20000"/>
                  <a:satMod val="200000"/>
                </a:schemeClr>
              </a:gs>
              <a:gs pos="78000">
                <a:schemeClr val="accent6">
                  <a:tint val="90000"/>
                  <a:shade val="89000"/>
                  <a:satMod val="220000"/>
                </a:schemeClr>
              </a:gs>
              <a:gs pos="100000">
                <a:schemeClr val="accent6">
                  <a:tint val="12000"/>
                  <a:satMod val="255000"/>
                </a:schemeClr>
              </a:gs>
            </a:gsLst>
            <a:lin ang="5400000"/>
          </a:gradFill>
          <a:effectLst>
            <a:innerShdw blurRad="69850" dist="43180" dir="5400000">
              <a:srgbClr val="000000">
                <a:alpha val="65000"/>
              </a:srgbClr>
            </a:innerShdw>
          </a:effectLst>
          <a:latin typeface="Arial Black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gif"/><Relationship Id="rId3" Type="http://schemas.openxmlformats.org/officeDocument/2006/relationships/image" Target="../media/image11.gif"/><Relationship Id="rId7" Type="http://schemas.openxmlformats.org/officeDocument/2006/relationships/image" Target="../media/image15.gif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gif"/><Relationship Id="rId5" Type="http://schemas.openxmlformats.org/officeDocument/2006/relationships/image" Target="../media/image13.gif"/><Relationship Id="rId4" Type="http://schemas.openxmlformats.org/officeDocument/2006/relationships/image" Target="../media/image12.gi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wmf"/><Relationship Id="rId13" Type="http://schemas.openxmlformats.org/officeDocument/2006/relationships/oleObject" Target="../embeddings/oleObject11.bin"/><Relationship Id="rId18" Type="http://schemas.openxmlformats.org/officeDocument/2006/relationships/image" Target="../media/image24.wmf"/><Relationship Id="rId3" Type="http://schemas.openxmlformats.org/officeDocument/2006/relationships/oleObject" Target="../embeddings/oleObject6.bin"/><Relationship Id="rId7" Type="http://schemas.openxmlformats.org/officeDocument/2006/relationships/oleObject" Target="../embeddings/oleObject8.bin"/><Relationship Id="rId12" Type="http://schemas.openxmlformats.org/officeDocument/2006/relationships/image" Target="../media/image21.wmf"/><Relationship Id="rId17" Type="http://schemas.openxmlformats.org/officeDocument/2006/relationships/oleObject" Target="../embeddings/oleObject13.bin"/><Relationship Id="rId2" Type="http://schemas.openxmlformats.org/officeDocument/2006/relationships/slideLayout" Target="../slideLayouts/slideLayout1.xml"/><Relationship Id="rId16" Type="http://schemas.openxmlformats.org/officeDocument/2006/relationships/image" Target="../media/image23.wmf"/><Relationship Id="rId1" Type="http://schemas.openxmlformats.org/officeDocument/2006/relationships/vmlDrawing" Target="../drawings/vmlDrawing2.vml"/><Relationship Id="rId6" Type="http://schemas.openxmlformats.org/officeDocument/2006/relationships/image" Target="../media/image18.wmf"/><Relationship Id="rId11" Type="http://schemas.openxmlformats.org/officeDocument/2006/relationships/oleObject" Target="../embeddings/oleObject10.bin"/><Relationship Id="rId5" Type="http://schemas.openxmlformats.org/officeDocument/2006/relationships/oleObject" Target="../embeddings/oleObject7.bin"/><Relationship Id="rId15" Type="http://schemas.openxmlformats.org/officeDocument/2006/relationships/oleObject" Target="../embeddings/oleObject12.bin"/><Relationship Id="rId10" Type="http://schemas.openxmlformats.org/officeDocument/2006/relationships/image" Target="../media/image20.wmf"/><Relationship Id="rId4" Type="http://schemas.openxmlformats.org/officeDocument/2006/relationships/image" Target="../media/image17.wmf"/><Relationship Id="rId9" Type="http://schemas.openxmlformats.org/officeDocument/2006/relationships/oleObject" Target="../embeddings/oleObject9.bin"/><Relationship Id="rId14" Type="http://schemas.openxmlformats.org/officeDocument/2006/relationships/image" Target="../media/image22.w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6.bin"/><Relationship Id="rId13" Type="http://schemas.openxmlformats.org/officeDocument/2006/relationships/image" Target="../media/image32.png"/><Relationship Id="rId3" Type="http://schemas.openxmlformats.org/officeDocument/2006/relationships/image" Target="../media/image45.png"/><Relationship Id="rId7" Type="http://schemas.openxmlformats.org/officeDocument/2006/relationships/image" Target="../media/image26.wmf"/><Relationship Id="rId12" Type="http://schemas.openxmlformats.org/officeDocument/2006/relationships/image" Target="../media/image31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15.bin"/><Relationship Id="rId11" Type="http://schemas.openxmlformats.org/officeDocument/2006/relationships/image" Target="../media/image28.wmf"/><Relationship Id="rId5" Type="http://schemas.openxmlformats.org/officeDocument/2006/relationships/image" Target="../media/image23.wmf"/><Relationship Id="rId10" Type="http://schemas.openxmlformats.org/officeDocument/2006/relationships/oleObject" Target="../embeddings/oleObject17.bin"/><Relationship Id="rId4" Type="http://schemas.openxmlformats.org/officeDocument/2006/relationships/oleObject" Target="../embeddings/oleObject14.bin"/><Relationship Id="rId9" Type="http://schemas.openxmlformats.org/officeDocument/2006/relationships/image" Target="../media/image27.wmf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wmf"/><Relationship Id="rId13" Type="http://schemas.openxmlformats.org/officeDocument/2006/relationships/image" Target="../media/image35.png"/><Relationship Id="rId3" Type="http://schemas.openxmlformats.org/officeDocument/2006/relationships/image" Target="../media/image33.png"/><Relationship Id="rId7" Type="http://schemas.openxmlformats.org/officeDocument/2006/relationships/oleObject" Target="../embeddings/oleObject19.bin"/><Relationship Id="rId12" Type="http://schemas.openxmlformats.org/officeDocument/2006/relationships/image" Target="../media/image28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23.wmf"/><Relationship Id="rId11" Type="http://schemas.openxmlformats.org/officeDocument/2006/relationships/oleObject" Target="../embeddings/oleObject21.bin"/><Relationship Id="rId5" Type="http://schemas.openxmlformats.org/officeDocument/2006/relationships/oleObject" Target="../embeddings/oleObject18.bin"/><Relationship Id="rId10" Type="http://schemas.openxmlformats.org/officeDocument/2006/relationships/image" Target="../media/image27.wmf"/><Relationship Id="rId4" Type="http://schemas.openxmlformats.org/officeDocument/2006/relationships/image" Target="../media/image34.png"/><Relationship Id="rId9" Type="http://schemas.openxmlformats.org/officeDocument/2006/relationships/oleObject" Target="../embeddings/oleObject20.bin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3.bin"/><Relationship Id="rId13" Type="http://schemas.openxmlformats.org/officeDocument/2006/relationships/image" Target="../media/image54.png"/><Relationship Id="rId3" Type="http://schemas.openxmlformats.org/officeDocument/2006/relationships/image" Target="../media/image48.png"/><Relationship Id="rId7" Type="http://schemas.openxmlformats.org/officeDocument/2006/relationships/image" Target="../media/image50.png"/><Relationship Id="rId12" Type="http://schemas.openxmlformats.org/officeDocument/2006/relationships/image" Target="../media/image53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57.png"/><Relationship Id="rId1" Type="http://schemas.openxmlformats.org/officeDocument/2006/relationships/vmlDrawing" Target="../drawings/vmlDrawing5.vml"/><Relationship Id="rId6" Type="http://schemas.openxmlformats.org/officeDocument/2006/relationships/image" Target="../media/image49.png"/><Relationship Id="rId11" Type="http://schemas.openxmlformats.org/officeDocument/2006/relationships/image" Target="../media/image52.png"/><Relationship Id="rId5" Type="http://schemas.openxmlformats.org/officeDocument/2006/relationships/image" Target="../media/image17.wmf"/><Relationship Id="rId15" Type="http://schemas.openxmlformats.org/officeDocument/2006/relationships/image" Target="../media/image56.png"/><Relationship Id="rId10" Type="http://schemas.openxmlformats.org/officeDocument/2006/relationships/image" Target="../media/image51.png"/><Relationship Id="rId4" Type="http://schemas.openxmlformats.org/officeDocument/2006/relationships/oleObject" Target="../embeddings/oleObject22.bin"/><Relationship Id="rId9" Type="http://schemas.openxmlformats.org/officeDocument/2006/relationships/image" Target="../media/image19.wmf"/><Relationship Id="rId14" Type="http://schemas.openxmlformats.org/officeDocument/2006/relationships/image" Target="../media/image55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gif"/><Relationship Id="rId2" Type="http://schemas.openxmlformats.org/officeDocument/2006/relationships/image" Target="../media/image29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gif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12" Type="http://schemas.openxmlformats.org/officeDocument/2006/relationships/image" Target="../media/image9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6.wmf"/><Relationship Id="rId11" Type="http://schemas.openxmlformats.org/officeDocument/2006/relationships/oleObject" Target="../embeddings/oleObject5.bin"/><Relationship Id="rId5" Type="http://schemas.openxmlformats.org/officeDocument/2006/relationships/oleObject" Target="../embeddings/oleObject2.bin"/><Relationship Id="rId10" Type="http://schemas.openxmlformats.org/officeDocument/2006/relationships/image" Target="../media/image8.wmf"/><Relationship Id="rId4" Type="http://schemas.openxmlformats.org/officeDocument/2006/relationships/image" Target="../media/image5.wmf"/><Relationship Id="rId9" Type="http://schemas.openxmlformats.org/officeDocument/2006/relationships/oleObject" Target="../embeddings/oleObject4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5640700" y="5013176"/>
            <a:ext cx="335511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000" b="1" dirty="0" smtClean="0">
                <a:solidFill>
                  <a:srgbClr val="2142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Рене Декарт</a:t>
            </a:r>
          </a:p>
          <a:p>
            <a:pPr lvl="0" algn="ctr"/>
            <a:r>
              <a:rPr lang="ru-RU" sz="2000" dirty="0" smtClean="0">
                <a:solidFill>
                  <a:srgbClr val="2142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французский</a:t>
            </a:r>
          </a:p>
          <a:p>
            <a:pPr lvl="0" algn="ctr"/>
            <a:r>
              <a:rPr lang="ru-RU" sz="2000" dirty="0">
                <a:solidFill>
                  <a:srgbClr val="2142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</a:t>
            </a:r>
            <a:r>
              <a:rPr lang="ru-RU" sz="2000" dirty="0" smtClean="0">
                <a:solidFill>
                  <a:srgbClr val="2142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илософ и математик </a:t>
            </a:r>
          </a:p>
          <a:p>
            <a:pPr algn="ctr"/>
            <a:r>
              <a:rPr lang="ru-RU" sz="2000" dirty="0" smtClean="0">
                <a:solidFill>
                  <a:srgbClr val="2142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(1596 – 1650 гг.) </a:t>
            </a:r>
            <a:endParaRPr lang="ru-RU" sz="2000" dirty="0">
              <a:solidFill>
                <a:srgbClr val="2142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6" name="Группа 25"/>
          <p:cNvGrpSpPr/>
          <p:nvPr/>
        </p:nvGrpSpPr>
        <p:grpSpPr>
          <a:xfrm>
            <a:off x="-11972" y="-24847"/>
            <a:ext cx="9144002" cy="692704"/>
            <a:chOff x="0" y="72000"/>
            <a:chExt cx="9144000" cy="468000"/>
          </a:xfrm>
        </p:grpSpPr>
        <p:sp>
          <p:nvSpPr>
            <p:cNvPr id="27" name="Прямоугольник 26"/>
            <p:cNvSpPr/>
            <p:nvPr userDrawn="1"/>
          </p:nvSpPr>
          <p:spPr>
            <a:xfrm>
              <a:off x="0" y="72000"/>
              <a:ext cx="9144000" cy="46800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267034"/>
                </a:solidFill>
              </a:endParaRPr>
            </a:p>
          </p:txBody>
        </p:sp>
        <p:cxnSp>
          <p:nvCxnSpPr>
            <p:cNvPr id="28" name="Прямая соединительная линия 27"/>
            <p:cNvCxnSpPr/>
            <p:nvPr userDrawn="1"/>
          </p:nvCxnSpPr>
          <p:spPr>
            <a:xfrm>
              <a:off x="0" y="540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Прямая соединительная линия 28"/>
            <p:cNvCxnSpPr/>
            <p:nvPr userDrawn="1"/>
          </p:nvCxnSpPr>
          <p:spPr>
            <a:xfrm>
              <a:off x="0" y="72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Прямоугольник 29"/>
          <p:cNvSpPr/>
          <p:nvPr/>
        </p:nvSpPr>
        <p:spPr>
          <a:xfrm>
            <a:off x="229277" y="98134"/>
            <a:ext cx="866150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prstClr val="white"/>
                </a:solidFill>
                <a:latin typeface="Arial Black" pitchFamily="34" charset="0"/>
                <a:ea typeface="+mj-ea"/>
                <a:cs typeface="+mj-cs"/>
              </a:rPr>
              <a:t>           </a:t>
            </a:r>
            <a:r>
              <a:rPr lang="ru-RU" sz="3200" dirty="0" smtClean="0">
                <a:solidFill>
                  <a:prstClr val="white"/>
                </a:solidFill>
                <a:latin typeface="Arial Black" pitchFamily="34" charset="0"/>
                <a:ea typeface="+mj-ea"/>
                <a:cs typeface="+mj-cs"/>
              </a:rPr>
              <a:t>ОТКРЫТЫЙ УРОК АЛГЕБРЫ</a:t>
            </a:r>
          </a:p>
          <a:p>
            <a:r>
              <a:rPr lang="ru-RU" sz="2400" dirty="0" smtClean="0">
                <a:solidFill>
                  <a:prstClr val="white"/>
                </a:solidFill>
                <a:latin typeface="Arial Black" pitchFamily="34" charset="0"/>
                <a:ea typeface="+mj-ea"/>
                <a:cs typeface="+mj-cs"/>
              </a:rPr>
              <a:t>                   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457148" y="1052241"/>
            <a:ext cx="4906940" cy="532859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635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3200" b="1" dirty="0" smtClean="0">
                <a:solidFill>
                  <a:srgbClr val="214200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       </a:t>
            </a:r>
            <a:r>
              <a:rPr lang="ru-RU" sz="3200" b="1" dirty="0">
                <a:solidFill>
                  <a:srgbClr val="214200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«Для того чтобы усовершенствовать ум, надо больше размышлять, чем </a:t>
            </a:r>
            <a:r>
              <a:rPr lang="ru-RU" sz="3200" b="1" dirty="0" smtClean="0">
                <a:solidFill>
                  <a:srgbClr val="214200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заучивать»</a:t>
            </a:r>
          </a:p>
        </p:txBody>
      </p:sp>
      <p:pic>
        <p:nvPicPr>
          <p:cNvPr id="1026" name="Picture 2" descr="C:\Users\Фролова\Desktop\rene-dekart-266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3296" y="1052241"/>
            <a:ext cx="3089920" cy="36267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358090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Группа 16"/>
          <p:cNvGrpSpPr/>
          <p:nvPr/>
        </p:nvGrpSpPr>
        <p:grpSpPr>
          <a:xfrm>
            <a:off x="0" y="72000"/>
            <a:ext cx="9144000" cy="468000"/>
            <a:chOff x="0" y="72000"/>
            <a:chExt cx="9144000" cy="468000"/>
          </a:xfrm>
        </p:grpSpPr>
        <p:sp>
          <p:nvSpPr>
            <p:cNvPr id="10" name="Прямоугольник 9"/>
            <p:cNvSpPr/>
            <p:nvPr userDrawn="1"/>
          </p:nvSpPr>
          <p:spPr>
            <a:xfrm>
              <a:off x="0" y="72000"/>
              <a:ext cx="9144000" cy="46800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267034"/>
                </a:solidFill>
              </a:endParaRPr>
            </a:p>
          </p:txBody>
        </p:sp>
        <p:cxnSp>
          <p:nvCxnSpPr>
            <p:cNvPr id="11" name="Прямая соединительная линия 10"/>
            <p:cNvCxnSpPr/>
            <p:nvPr userDrawn="1"/>
          </p:nvCxnSpPr>
          <p:spPr>
            <a:xfrm>
              <a:off x="0" y="540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 userDrawn="1"/>
          </p:nvCxnSpPr>
          <p:spPr>
            <a:xfrm>
              <a:off x="0" y="72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36000"/>
            <a:ext cx="9144000" cy="614040"/>
          </a:xfrm>
        </p:spPr>
        <p:txBody>
          <a:bodyPr>
            <a:normAutofit/>
          </a:bodyPr>
          <a:lstStyle/>
          <a:p>
            <a:r>
              <a:rPr lang="ru-RU" b="0" dirty="0">
                <a:ln>
                  <a:noFill/>
                </a:ln>
                <a:solidFill>
                  <a:schemeClr val="bg1"/>
                </a:solidFill>
                <a:effectLst/>
              </a:rPr>
              <a:t>5</a:t>
            </a:r>
            <a:r>
              <a:rPr lang="ru-RU" b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. </a:t>
            </a:r>
            <a:r>
              <a:rPr lang="ru-RU" b="0" dirty="0">
                <a:ln>
                  <a:noFill/>
                </a:ln>
                <a:solidFill>
                  <a:schemeClr val="bg1"/>
                </a:solidFill>
                <a:effectLst/>
              </a:rPr>
              <a:t>З</a:t>
            </a:r>
            <a:r>
              <a:rPr lang="ru-RU" b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аряд энергии</a:t>
            </a:r>
            <a:r>
              <a:rPr lang="ru-RU" b="0" dirty="0">
                <a:ln>
                  <a:noFill/>
                </a:ln>
                <a:solidFill>
                  <a:schemeClr val="bg1"/>
                </a:solidFill>
                <a:effectLst/>
              </a:rPr>
              <a:t>.</a:t>
            </a:r>
            <a:endParaRPr lang="ru-RU" b="0" dirty="0">
              <a:ln>
                <a:solidFill>
                  <a:schemeClr val="bg1"/>
                </a:solidFill>
              </a:ln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555376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</a:t>
            </a:r>
            <a:endParaRPr lang="ru-RU" sz="24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C:\Users\Фролова\Desktop\orig (5)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4978312"/>
            <a:ext cx="1667060" cy="1547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Фролова\Desktop\orig (3).gif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5062" y="1017041"/>
            <a:ext cx="1620671" cy="1782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Фролова\Desktop\orig (8)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822" y="3431218"/>
            <a:ext cx="2125821" cy="1206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Фролова\Desktop\orig (9).gif"/>
          <p:cNvPicPr>
            <a:picLocks noChangeAspect="1" noChangeArrowheads="1" noCrop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3269" y="5175764"/>
            <a:ext cx="1152128" cy="1152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C:\Users\Фролова\Desktop\orig (4).gif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4143" y="1013852"/>
            <a:ext cx="1835157" cy="14495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C:\Users\Фролова\Desktop\orig.gif"/>
          <p:cNvPicPr>
            <a:picLocks noChangeAspect="1" noChangeArrowheads="1" noCrop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821078"/>
            <a:ext cx="1707452" cy="16422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C:\Users\Фролова\Desktop\orig (1).gif"/>
          <p:cNvPicPr>
            <a:picLocks noChangeAspect="1" noChangeArrowheads="1" noCrop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7480" y="3015295"/>
            <a:ext cx="1991670" cy="17022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40515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Группа 12"/>
          <p:cNvGrpSpPr/>
          <p:nvPr/>
        </p:nvGrpSpPr>
        <p:grpSpPr>
          <a:xfrm>
            <a:off x="-2" y="72000"/>
            <a:ext cx="9144001" cy="549538"/>
            <a:chOff x="0" y="72000"/>
            <a:chExt cx="9144000" cy="468000"/>
          </a:xfrm>
        </p:grpSpPr>
        <p:sp>
          <p:nvSpPr>
            <p:cNvPr id="17" name="Прямоугольник 16"/>
            <p:cNvSpPr/>
            <p:nvPr userDrawn="1"/>
          </p:nvSpPr>
          <p:spPr>
            <a:xfrm>
              <a:off x="0" y="72000"/>
              <a:ext cx="9144000" cy="46800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267034"/>
                </a:solidFill>
              </a:endParaRPr>
            </a:p>
          </p:txBody>
        </p:sp>
        <p:cxnSp>
          <p:nvCxnSpPr>
            <p:cNvPr id="18" name="Прямая соединительная линия 17"/>
            <p:cNvCxnSpPr/>
            <p:nvPr userDrawn="1"/>
          </p:nvCxnSpPr>
          <p:spPr>
            <a:xfrm>
              <a:off x="0" y="540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Прямая соединительная линия 18"/>
            <p:cNvCxnSpPr/>
            <p:nvPr userDrawn="1"/>
          </p:nvCxnSpPr>
          <p:spPr>
            <a:xfrm>
              <a:off x="0" y="72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Прямоугольник 2"/>
          <p:cNvSpPr/>
          <p:nvPr/>
        </p:nvSpPr>
        <p:spPr>
          <a:xfrm>
            <a:off x="0" y="82929"/>
            <a:ext cx="9143999" cy="10464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prstClr val="white"/>
                </a:solidFill>
                <a:latin typeface="Arial Black" pitchFamily="34" charset="0"/>
                <a:ea typeface="+mj-ea"/>
                <a:cs typeface="+mj-cs"/>
              </a:rPr>
              <a:t> </a:t>
            </a:r>
            <a:r>
              <a:rPr lang="ru-RU" sz="2600" dirty="0" smtClean="0">
                <a:solidFill>
                  <a:prstClr val="white"/>
                </a:solidFill>
                <a:latin typeface="Arial Black" pitchFamily="34" charset="0"/>
                <a:ea typeface="+mj-ea"/>
                <a:cs typeface="+mj-cs"/>
              </a:rPr>
              <a:t>Решение квадратного уравнения по формуле</a:t>
            </a:r>
          </a:p>
          <a:p>
            <a:r>
              <a:rPr lang="ru-RU" sz="3600" dirty="0" smtClean="0">
                <a:solidFill>
                  <a:prstClr val="white"/>
                </a:solidFill>
                <a:latin typeface="Arial Black" pitchFamily="34" charset="0"/>
                <a:ea typeface="+mj-ea"/>
                <a:cs typeface="+mj-cs"/>
              </a:rPr>
              <a:t>                   </a:t>
            </a:r>
          </a:p>
        </p:txBody>
      </p:sp>
      <p:sp>
        <p:nvSpPr>
          <p:cNvPr id="14" name="TextBox 1"/>
          <p:cNvSpPr txBox="1">
            <a:spLocks noChangeArrowheads="1"/>
          </p:cNvSpPr>
          <p:nvPr/>
        </p:nvSpPr>
        <p:spPr bwMode="auto">
          <a:xfrm>
            <a:off x="164510" y="657230"/>
            <a:ext cx="8841235" cy="34470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lr>
                <a:srgbClr val="000000"/>
              </a:buClr>
              <a:buSzPct val="65000"/>
              <a:buFont typeface="Wingdings 2" pitchFamily="18" charset="2"/>
              <a:buChar char=""/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SzPct val="80000"/>
              <a:buFont typeface="Wingdings 2" pitchFamily="18" charset="2"/>
              <a:buChar char=""/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SzPct val="95000"/>
              <a:buFont typeface="Wingdings" pitchFamily="2" charset="2"/>
              <a:buChar char=""/>
              <a:defRPr sz="2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SzPct val="100000"/>
              <a:buFont typeface="Wingdings 3" pitchFamily="18" charset="2"/>
              <a:buChar char="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0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sz="2600" dirty="0" smtClean="0">
                <a:solidFill>
                  <a:srgbClr val="2142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Алгоритм решения квадратного уравнения  вида</a:t>
            </a:r>
          </a:p>
          <a:p>
            <a:pPr lvl="0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sz="2600" b="1" dirty="0" smtClean="0">
                <a:solidFill>
                  <a:srgbClr val="2142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</a:t>
            </a:r>
            <a:r>
              <a:rPr lang="ru-RU" sz="2600" b="1" dirty="0">
                <a:solidFill>
                  <a:srgbClr val="2142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600" b="1" dirty="0" smtClean="0">
                <a:solidFill>
                  <a:srgbClr val="2142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   ,  </a:t>
            </a:r>
            <a:r>
              <a:rPr lang="ru-RU" sz="2600" dirty="0">
                <a:solidFill>
                  <a:srgbClr val="2142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где  </a:t>
            </a:r>
            <a:r>
              <a:rPr lang="ru-RU" sz="2600" b="1" dirty="0">
                <a:solidFill>
                  <a:srgbClr val="2142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600" b="1" dirty="0" smtClean="0">
                <a:solidFill>
                  <a:srgbClr val="2142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</a:t>
            </a:r>
            <a:r>
              <a:rPr lang="ru-RU" sz="2600" dirty="0" smtClean="0">
                <a:solidFill>
                  <a:srgbClr val="2142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 </a:t>
            </a:r>
            <a:r>
              <a:rPr lang="ru-RU" sz="2600" dirty="0">
                <a:solidFill>
                  <a:srgbClr val="2142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формуле</a:t>
            </a:r>
          </a:p>
          <a:p>
            <a:pPr lvl="0" eaLnBrk="1" fontAlgn="base" hangingPunct="1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sz="2600" b="1" dirty="0" smtClean="0">
                <a:solidFill>
                  <a:srgbClr val="2142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b="1" dirty="0" smtClean="0">
                <a:solidFill>
                  <a:srgbClr val="214200"/>
                </a:solidFill>
                <a:cs typeface="Times New Roman" panose="02020603050405020304" pitchFamily="18" charset="0"/>
              </a:rPr>
              <a:t> </a:t>
            </a:r>
            <a:r>
              <a:rPr kumimoji="0" lang="ru-RU" altLang="ru-RU" sz="3600" b="0" i="1" u="none" strike="noStrike" kern="0" cap="none" spc="0" normalizeH="0" baseline="0" noProof="0" dirty="0" smtClean="0">
                <a:ln>
                  <a:noFill/>
                </a:ln>
                <a:solidFill>
                  <a:srgbClr val="700000"/>
                </a:solidFill>
                <a:effectLst/>
                <a:uLnTx/>
                <a:uFillTx/>
                <a:latin typeface="Times New Roman" pitchFamily="18" charset="0"/>
              </a:rPr>
              <a:t> </a:t>
            </a:r>
          </a:p>
          <a:p>
            <a:pPr marL="514350" lvl="0" indent="-514350" eaLnBrk="1" fontAlgn="base" hangingPunct="1">
              <a:spcBef>
                <a:spcPct val="0"/>
              </a:spcBef>
              <a:spcAft>
                <a:spcPct val="0"/>
              </a:spcAft>
              <a:buClrTx/>
              <a:buSzTx/>
              <a:buAutoNum type="arabicPeriod"/>
            </a:pPr>
            <a:r>
              <a:rPr lang="ru-RU" altLang="ru-RU" sz="2600" dirty="0" smtClean="0">
                <a:solidFill>
                  <a:srgbClr val="2142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Находят дискриминант</a:t>
            </a:r>
          </a:p>
          <a:p>
            <a:pPr marL="514350" lvl="0" indent="-514350" eaLnBrk="1" fontAlgn="base" hangingPunct="1">
              <a:spcBef>
                <a:spcPct val="0"/>
              </a:spcBef>
              <a:spcAft>
                <a:spcPct val="0"/>
              </a:spcAft>
              <a:buClrTx/>
              <a:buSzTx/>
              <a:buAutoNum type="arabicPeriod"/>
            </a:pPr>
            <a:endParaRPr kumimoji="0" lang="ru-RU" altLang="ru-RU" sz="2600" u="none" strike="noStrike" kern="0" cap="none" spc="0" normalizeH="0" baseline="0" noProof="0" dirty="0" smtClean="0">
              <a:ln>
                <a:noFill/>
              </a:ln>
              <a:solidFill>
                <a:srgbClr val="21420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14350" lvl="0" indent="-514350" eaLnBrk="1" fontAlgn="base" hangingPunct="1">
              <a:spcBef>
                <a:spcPct val="0"/>
              </a:spcBef>
              <a:spcAft>
                <a:spcPct val="0"/>
              </a:spcAft>
              <a:buClrTx/>
              <a:buSzTx/>
              <a:buAutoNum type="arabicPeriod"/>
            </a:pPr>
            <a:endParaRPr kumimoji="0" lang="ru-RU" altLang="ru-RU" sz="2600" u="none" strike="noStrike" kern="0" cap="none" spc="0" normalizeH="0" baseline="0" noProof="0" dirty="0" smtClean="0">
              <a:ln>
                <a:noFill/>
              </a:ln>
              <a:solidFill>
                <a:srgbClr val="21420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14350" lvl="0" indent="-514350" eaLnBrk="1" fontAlgn="base" hangingPunct="1">
              <a:spcBef>
                <a:spcPct val="0"/>
              </a:spcBef>
              <a:spcAft>
                <a:spcPct val="0"/>
              </a:spcAft>
              <a:buClrTx/>
              <a:buSzTx/>
              <a:buAutoNum type="arabicPeriod"/>
            </a:pPr>
            <a:r>
              <a:rPr kumimoji="0" lang="ru-RU" altLang="ru-RU" sz="2600" u="none" strike="noStrike" kern="0" cap="none" spc="0" normalizeH="0" baseline="0" noProof="0" dirty="0" smtClean="0">
                <a:ln>
                  <a:noFill/>
                </a:ln>
                <a:solidFill>
                  <a:srgbClr val="2142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Если              , то  </a:t>
            </a:r>
            <a:endParaRPr kumimoji="0" lang="ru-RU" altLang="ru-RU" u="none" strike="noStrike" kern="0" cap="none" spc="0" normalizeH="0" baseline="0" noProof="0" dirty="0" smtClean="0">
              <a:ln>
                <a:noFill/>
              </a:ln>
              <a:solidFill>
                <a:srgbClr val="21420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5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10236535"/>
              </p:ext>
            </p:extLst>
          </p:nvPr>
        </p:nvGraphicFramePr>
        <p:xfrm>
          <a:off x="4355976" y="2145708"/>
          <a:ext cx="2444321" cy="6010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40" name="Формула" r:id="rId3" imgW="825500" imgH="203200" progId="Equation.3">
                  <p:embed/>
                </p:oleObj>
              </mc:Choice>
              <mc:Fallback>
                <p:oleObj name="Формула" r:id="rId3" imgW="825500" imgH="203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55976" y="2145708"/>
                        <a:ext cx="2444321" cy="601080"/>
                      </a:xfrm>
                      <a:prstGeom prst="rect">
                        <a:avLst/>
                      </a:prstGeom>
                      <a:solidFill>
                        <a:schemeClr val="accent3">
                          <a:lumMod val="40000"/>
                          <a:lumOff val="60000"/>
                        </a:schemeClr>
                      </a:solidFill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70823413"/>
              </p:ext>
            </p:extLst>
          </p:nvPr>
        </p:nvGraphicFramePr>
        <p:xfrm>
          <a:off x="1619672" y="3557254"/>
          <a:ext cx="1165217" cy="5269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41" name="Формула" r:id="rId5" imgW="393359" imgH="177646" progId="Equation.3">
                  <p:embed/>
                </p:oleObj>
              </mc:Choice>
              <mc:Fallback>
                <p:oleObj name="Формула" r:id="rId5" imgW="393359" imgH="177646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19672" y="3557254"/>
                        <a:ext cx="1165217" cy="526960"/>
                      </a:xfrm>
                      <a:prstGeom prst="rect">
                        <a:avLst/>
                      </a:prstGeom>
                      <a:solidFill>
                        <a:schemeClr val="accent3">
                          <a:lumMod val="40000"/>
                          <a:lumOff val="60000"/>
                        </a:schemeClr>
                      </a:solidFill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03501966"/>
              </p:ext>
            </p:extLst>
          </p:nvPr>
        </p:nvGraphicFramePr>
        <p:xfrm>
          <a:off x="3582127" y="2868198"/>
          <a:ext cx="2915721" cy="128725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42" name="Формула" r:id="rId7" imgW="977900" imgH="431800" progId="Equation.3">
                  <p:embed/>
                </p:oleObj>
              </mc:Choice>
              <mc:Fallback>
                <p:oleObj name="Формула" r:id="rId7" imgW="977900" imgH="431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82127" y="2868198"/>
                        <a:ext cx="2915721" cy="1287251"/>
                      </a:xfrm>
                      <a:prstGeom prst="rect">
                        <a:avLst/>
                      </a:prstGeom>
                      <a:solidFill>
                        <a:schemeClr val="accent3">
                          <a:lumMod val="40000"/>
                          <a:lumOff val="60000"/>
                        </a:schemeClr>
                      </a:solidFill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Прямоугольник 1"/>
          <p:cNvSpPr/>
          <p:nvPr/>
        </p:nvSpPr>
        <p:spPr>
          <a:xfrm>
            <a:off x="164510" y="4755340"/>
            <a:ext cx="3430747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altLang="ru-RU" sz="2600" kern="0" dirty="0" smtClean="0">
                <a:solidFill>
                  <a:srgbClr val="2142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   Если              , то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64510" y="5949280"/>
            <a:ext cx="5620449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altLang="ru-RU" sz="2600" kern="0" dirty="0" smtClean="0">
                <a:solidFill>
                  <a:srgbClr val="2142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4.   Если              </a:t>
            </a:r>
            <a:r>
              <a:rPr lang="ru-RU" altLang="ru-RU" sz="2600" kern="0" dirty="0">
                <a:solidFill>
                  <a:srgbClr val="2142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altLang="ru-RU" sz="2600" kern="0" dirty="0" smtClean="0">
                <a:solidFill>
                  <a:srgbClr val="2142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то  (корней нет)  </a:t>
            </a:r>
            <a:endParaRPr lang="ru-RU" dirty="0">
              <a:solidFill>
                <a:prstClr val="black"/>
              </a:solidFill>
            </a:endParaRPr>
          </a:p>
        </p:txBody>
      </p:sp>
      <p:graphicFrame>
        <p:nvGraphicFramePr>
          <p:cNvPr id="21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5843661"/>
              </p:ext>
            </p:extLst>
          </p:nvPr>
        </p:nvGraphicFramePr>
        <p:xfrm>
          <a:off x="1619672" y="4761259"/>
          <a:ext cx="1165511" cy="52678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43" name="Формула" r:id="rId9" imgW="393359" imgH="177646" progId="Equation.3">
                  <p:embed/>
                </p:oleObj>
              </mc:Choice>
              <mc:Fallback>
                <p:oleObj name="Формула" r:id="rId9" imgW="393359" imgH="177646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19672" y="4761259"/>
                        <a:ext cx="1165511" cy="526784"/>
                      </a:xfrm>
                      <a:prstGeom prst="rect">
                        <a:avLst/>
                      </a:prstGeom>
                      <a:solidFill>
                        <a:schemeClr val="accent3">
                          <a:lumMod val="40000"/>
                          <a:lumOff val="60000"/>
                        </a:schemeClr>
                      </a:solidFill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14494164"/>
              </p:ext>
            </p:extLst>
          </p:nvPr>
        </p:nvGraphicFramePr>
        <p:xfrm>
          <a:off x="3595257" y="4415275"/>
          <a:ext cx="2423120" cy="11725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44" name="Формула" r:id="rId11" imgW="812447" imgH="393529" progId="Equation.3">
                  <p:embed/>
                </p:oleObj>
              </mc:Choice>
              <mc:Fallback>
                <p:oleObj name="Формула" r:id="rId11" imgW="812447" imgH="393529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95257" y="4415275"/>
                        <a:ext cx="2423120" cy="1172570"/>
                      </a:xfrm>
                      <a:prstGeom prst="rect">
                        <a:avLst/>
                      </a:prstGeom>
                      <a:solidFill>
                        <a:schemeClr val="accent3">
                          <a:lumMod val="40000"/>
                          <a:lumOff val="60000"/>
                        </a:schemeClr>
                      </a:solidFill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41933390"/>
              </p:ext>
            </p:extLst>
          </p:nvPr>
        </p:nvGraphicFramePr>
        <p:xfrm>
          <a:off x="1622460" y="5896808"/>
          <a:ext cx="1160015" cy="52677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45" name="Формула" r:id="rId13" imgW="393359" imgH="177646" progId="Equation.3">
                  <p:embed/>
                </p:oleObj>
              </mc:Choice>
              <mc:Fallback>
                <p:oleObj name="Формула" r:id="rId13" imgW="393359" imgH="177646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22460" y="5896808"/>
                        <a:ext cx="1160015" cy="526773"/>
                      </a:xfrm>
                      <a:prstGeom prst="rect">
                        <a:avLst/>
                      </a:prstGeom>
                      <a:solidFill>
                        <a:schemeClr val="accent3">
                          <a:lumMod val="40000"/>
                          <a:lumOff val="60000"/>
                        </a:schemeClr>
                      </a:solidFill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6499091" y="3407347"/>
            <a:ext cx="1661032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altLang="ru-RU" sz="2600" kern="0" dirty="0">
                <a:solidFill>
                  <a:srgbClr val="2142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altLang="ru-RU" sz="2600" kern="0" dirty="0" smtClean="0">
                <a:solidFill>
                  <a:srgbClr val="2142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(2 корня)</a:t>
            </a:r>
            <a:endParaRPr lang="ru-RU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5940152" y="4755338"/>
            <a:ext cx="1931939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altLang="ru-RU" sz="2600" kern="0" dirty="0">
                <a:solidFill>
                  <a:srgbClr val="2142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altLang="ru-RU" sz="2600" kern="0" dirty="0" smtClean="0">
                <a:solidFill>
                  <a:srgbClr val="2142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(1 корень)</a:t>
            </a:r>
            <a:endParaRPr lang="ru-RU" dirty="0"/>
          </a:p>
        </p:txBody>
      </p:sp>
      <p:graphicFrame>
        <p:nvGraphicFramePr>
          <p:cNvPr id="25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23320249"/>
              </p:ext>
            </p:extLst>
          </p:nvPr>
        </p:nvGraphicFramePr>
        <p:xfrm>
          <a:off x="1259632" y="1268760"/>
          <a:ext cx="2900044" cy="60174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46" name="Формула" r:id="rId15" imgW="977476" imgH="203112" progId="Equation.3">
                  <p:embed/>
                </p:oleObj>
              </mc:Choice>
              <mc:Fallback>
                <p:oleObj name="Формула" r:id="rId15" imgW="977476" imgH="203112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59632" y="1268760"/>
                        <a:ext cx="2900044" cy="601745"/>
                      </a:xfrm>
                      <a:prstGeom prst="rect">
                        <a:avLst/>
                      </a:prstGeom>
                      <a:solidFill>
                        <a:schemeClr val="accent3">
                          <a:lumMod val="40000"/>
                          <a:lumOff val="60000"/>
                        </a:schemeClr>
                      </a:solidFill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15046134"/>
              </p:ext>
            </p:extLst>
          </p:nvPr>
        </p:nvGraphicFramePr>
        <p:xfrm>
          <a:off x="5228219" y="1340768"/>
          <a:ext cx="1039217" cy="51940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47" name="Формула" r:id="rId17" imgW="355138" imgH="177569" progId="Equation.3">
                  <p:embed/>
                </p:oleObj>
              </mc:Choice>
              <mc:Fallback>
                <p:oleObj name="Формула" r:id="rId17" imgW="355138" imgH="177569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28219" y="1340768"/>
                        <a:ext cx="1039217" cy="519407"/>
                      </a:xfrm>
                      <a:prstGeom prst="rect">
                        <a:avLst/>
                      </a:prstGeom>
                      <a:solidFill>
                        <a:schemeClr val="accent3">
                          <a:lumMod val="40000"/>
                          <a:lumOff val="60000"/>
                        </a:schemeClr>
                      </a:solidFill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816566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Группа 16"/>
          <p:cNvGrpSpPr/>
          <p:nvPr/>
        </p:nvGrpSpPr>
        <p:grpSpPr>
          <a:xfrm>
            <a:off x="0" y="72000"/>
            <a:ext cx="9144000" cy="468000"/>
            <a:chOff x="0" y="72000"/>
            <a:chExt cx="9144000" cy="468000"/>
          </a:xfrm>
        </p:grpSpPr>
        <p:sp>
          <p:nvSpPr>
            <p:cNvPr id="10" name="Прямоугольник 9"/>
            <p:cNvSpPr/>
            <p:nvPr userDrawn="1"/>
          </p:nvSpPr>
          <p:spPr>
            <a:xfrm>
              <a:off x="0" y="72000"/>
              <a:ext cx="9144000" cy="46800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267034"/>
                </a:solidFill>
              </a:endParaRPr>
            </a:p>
          </p:txBody>
        </p:sp>
        <p:cxnSp>
          <p:nvCxnSpPr>
            <p:cNvPr id="11" name="Прямая соединительная линия 10"/>
            <p:cNvCxnSpPr/>
            <p:nvPr userDrawn="1"/>
          </p:nvCxnSpPr>
          <p:spPr>
            <a:xfrm>
              <a:off x="0" y="540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 userDrawn="1"/>
          </p:nvCxnSpPr>
          <p:spPr>
            <a:xfrm>
              <a:off x="0" y="72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36000"/>
            <a:ext cx="8676456" cy="614040"/>
          </a:xfrm>
        </p:spPr>
        <p:txBody>
          <a:bodyPr>
            <a:normAutofit/>
          </a:bodyPr>
          <a:lstStyle/>
          <a:p>
            <a:r>
              <a:rPr lang="ru-RU" b="0" dirty="0">
                <a:ln>
                  <a:noFill/>
                </a:ln>
                <a:solidFill>
                  <a:schemeClr val="bg1"/>
                </a:solidFill>
                <a:effectLst/>
              </a:rPr>
              <a:t>6</a:t>
            </a:r>
            <a:r>
              <a:rPr lang="ru-RU" b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. Решить уравнения.     (до 4 баллов)</a:t>
            </a:r>
            <a:endParaRPr lang="ru-RU" b="0" dirty="0">
              <a:ln>
                <a:solidFill>
                  <a:schemeClr val="bg1"/>
                </a:solidFill>
              </a:ln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  <p:grpSp>
        <p:nvGrpSpPr>
          <p:cNvPr id="18" name="Группа 17"/>
          <p:cNvGrpSpPr/>
          <p:nvPr/>
        </p:nvGrpSpPr>
        <p:grpSpPr>
          <a:xfrm>
            <a:off x="421729" y="1446033"/>
            <a:ext cx="1756394" cy="477634"/>
            <a:chOff x="1224000" y="602414"/>
            <a:chExt cx="1499946" cy="477634"/>
          </a:xfrm>
        </p:grpSpPr>
        <p:sp>
          <p:nvSpPr>
            <p:cNvPr id="19" name="Прямоугольник 18"/>
            <p:cNvSpPr/>
            <p:nvPr/>
          </p:nvSpPr>
          <p:spPr>
            <a:xfrm>
              <a:off x="1224000" y="648000"/>
              <a:ext cx="1386471" cy="432048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 smtClean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I</a:t>
              </a:r>
              <a:r>
                <a:rPr lang="ru-RU" sz="2400" b="1" dirty="0" smtClean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группа</a:t>
              </a:r>
              <a:endPara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1" name="Прямоугольник 20"/>
            <p:cNvSpPr/>
            <p:nvPr/>
          </p:nvSpPr>
          <p:spPr>
            <a:xfrm>
              <a:off x="2566187" y="602414"/>
              <a:ext cx="157759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endParaRPr lang="ru-RU" sz="2400" dirty="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</p:grpSp>
      <p:grpSp>
        <p:nvGrpSpPr>
          <p:cNvPr id="22" name="Группа 21"/>
          <p:cNvGrpSpPr/>
          <p:nvPr/>
        </p:nvGrpSpPr>
        <p:grpSpPr>
          <a:xfrm>
            <a:off x="3661827" y="1430064"/>
            <a:ext cx="1756394" cy="477634"/>
            <a:chOff x="1224000" y="602414"/>
            <a:chExt cx="1499946" cy="477634"/>
          </a:xfrm>
        </p:grpSpPr>
        <p:sp>
          <p:nvSpPr>
            <p:cNvPr id="23" name="Прямоугольник 22"/>
            <p:cNvSpPr/>
            <p:nvPr/>
          </p:nvSpPr>
          <p:spPr>
            <a:xfrm>
              <a:off x="1224000" y="648000"/>
              <a:ext cx="1386471" cy="432048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 smtClean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II</a:t>
              </a:r>
              <a:r>
                <a:rPr lang="ru-RU" sz="2400" b="1" dirty="0" smtClean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группа</a:t>
              </a:r>
              <a:endPara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5" name="Прямоугольник 24"/>
            <p:cNvSpPr/>
            <p:nvPr/>
          </p:nvSpPr>
          <p:spPr>
            <a:xfrm>
              <a:off x="2566187" y="602414"/>
              <a:ext cx="157759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endParaRPr lang="ru-RU" sz="2400" dirty="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</p:grpSp>
      <p:sp>
        <p:nvSpPr>
          <p:cNvPr id="3" name="Прямоугольник 2"/>
          <p:cNvSpPr/>
          <p:nvPr/>
        </p:nvSpPr>
        <p:spPr>
          <a:xfrm>
            <a:off x="1454294" y="723618"/>
            <a:ext cx="697428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Решите квадратные уравнения по формуле </a:t>
            </a:r>
            <a:endParaRPr lang="ru-RU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3023217" y="2053532"/>
            <a:ext cx="0" cy="1888312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>
            <a:off x="6179759" y="1987210"/>
            <a:ext cx="0" cy="1888312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8" name="Прямоугольник 37"/>
              <p:cNvSpPr/>
              <p:nvPr/>
            </p:nvSpPr>
            <p:spPr>
              <a:xfrm>
                <a:off x="66799" y="2348879"/>
                <a:ext cx="2774990" cy="120032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ru-RU" sz="2400" dirty="0" smtClean="0"/>
                  <a:t>   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400" i="1" smtClean="0">
                            <a:latin typeface="Cambria Math" panose="02040503050406030204" pitchFamily="18" charset="0"/>
                            <a:cs typeface="Times New Roman" pitchFamily="18" charset="0"/>
                          </a:rPr>
                        </m:ctrlPr>
                      </m:sSupPr>
                      <m:e>
                        <m:r>
                          <a:rPr lang="ru-RU" sz="2400" b="0" i="1" smtClean="0">
                            <a:latin typeface="Cambria Math"/>
                            <a:cs typeface="Times New Roman" pitchFamily="18" charset="0"/>
                          </a:rPr>
                          <m:t>х</m:t>
                        </m:r>
                      </m:e>
                      <m:sup>
                        <m:r>
                          <a:rPr lang="ru-RU" sz="2400" b="0" i="1" smtClean="0">
                            <a:latin typeface="Cambria Math"/>
                            <a:cs typeface="Times New Roman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ru-RU" sz="2400" dirty="0" smtClean="0">
                    <a:latin typeface="Times New Roman" pitchFamily="18" charset="0"/>
                    <a:cs typeface="Times New Roman" pitchFamily="18" charset="0"/>
                  </a:rPr>
                  <a:t> + 3х – </a:t>
                </a:r>
                <a:r>
                  <a:rPr lang="ru-RU" sz="2400" dirty="0">
                    <a:latin typeface="Times New Roman" pitchFamily="18" charset="0"/>
                    <a:cs typeface="Times New Roman" pitchFamily="18" charset="0"/>
                  </a:rPr>
                  <a:t>4</a:t>
                </a:r>
                <a:r>
                  <a:rPr lang="ru-RU" sz="2400" dirty="0" smtClean="0">
                    <a:latin typeface="Times New Roman" pitchFamily="18" charset="0"/>
                    <a:cs typeface="Times New Roman" pitchFamily="18" charset="0"/>
                  </a:rPr>
                  <a:t> = 0;</a:t>
                </a:r>
              </a:p>
              <a:p>
                <a:endParaRPr lang="ru-RU" sz="2400" dirty="0">
                  <a:latin typeface="Times New Roman" pitchFamily="18" charset="0"/>
                  <a:cs typeface="Times New Roman" pitchFamily="18" charset="0"/>
                </a:endParaRPr>
              </a:p>
              <a:p>
                <a:r>
                  <a:rPr lang="ru-RU" sz="2400" dirty="0" smtClean="0">
                    <a:latin typeface="Times New Roman" pitchFamily="18" charset="0"/>
                    <a:cs typeface="Times New Roman" pitchFamily="18" charset="0"/>
                  </a:rPr>
                  <a:t>    </a:t>
                </a:r>
                <a:r>
                  <a:rPr lang="ru-RU" sz="2400" dirty="0">
                    <a:solidFill>
                      <a:prstClr val="black"/>
                    </a:solidFill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4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</m:ctrlPr>
                      </m:sSupPr>
                      <m:e>
                        <m:r>
                          <a:rPr lang="ru-RU" sz="2400" i="1">
                            <a:solidFill>
                              <a:prstClr val="black"/>
                            </a:solidFill>
                            <a:latin typeface="Cambria Math"/>
                            <a:cs typeface="Times New Roman" pitchFamily="18" charset="0"/>
                          </a:rPr>
                          <m:t>х</m:t>
                        </m:r>
                      </m:e>
                      <m:sup>
                        <m:r>
                          <a:rPr lang="ru-RU" sz="2400" i="1">
                            <a:solidFill>
                              <a:prstClr val="black"/>
                            </a:solidFill>
                            <a:latin typeface="Cambria Math"/>
                            <a:cs typeface="Times New Roman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ru-RU" sz="2400" dirty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 + </a:t>
                </a:r>
                <a:r>
                  <a:rPr lang="ru-RU" sz="2400" dirty="0" smtClean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х </a:t>
                </a:r>
                <a:r>
                  <a:rPr lang="ru-RU" sz="2400" dirty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– 2</a:t>
                </a:r>
                <a:r>
                  <a:rPr lang="ru-RU" sz="2400" dirty="0" smtClean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ru-RU" sz="2400" dirty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= 0</a:t>
                </a:r>
                <a:r>
                  <a:rPr lang="ru-RU" sz="2400" dirty="0" smtClean="0">
                    <a:latin typeface="Times New Roman" pitchFamily="18" charset="0"/>
                    <a:cs typeface="Times New Roman" pitchFamily="18" charset="0"/>
                  </a:rPr>
                  <a:t> </a:t>
                </a:r>
                <a:endParaRPr lang="ru-RU" sz="24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38" name="Прямоугольник 3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799" y="2348879"/>
                <a:ext cx="2774990" cy="1200329"/>
              </a:xfrm>
              <a:prstGeom prst="rect">
                <a:avLst/>
              </a:prstGeom>
              <a:blipFill rotWithShape="1">
                <a:blip r:embed="rId2"/>
                <a:stretch>
                  <a:fillRect t="-4569" b="-1015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Прямоугольник 4"/>
              <p:cNvSpPr/>
              <p:nvPr/>
            </p:nvSpPr>
            <p:spPr>
              <a:xfrm>
                <a:off x="3510684" y="2326175"/>
                <a:ext cx="2284536" cy="120032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ru-RU" sz="2400" dirty="0" smtClean="0">
                    <a:solidFill>
                      <a:prstClr val="black"/>
                    </a:solidFill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4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</m:ctrlPr>
                      </m:sSupPr>
                      <m:e>
                        <m:r>
                          <a:rPr lang="ru-RU" sz="2400" i="1">
                            <a:solidFill>
                              <a:prstClr val="black"/>
                            </a:solidFill>
                            <a:latin typeface="Cambria Math"/>
                            <a:cs typeface="Times New Roman" pitchFamily="18" charset="0"/>
                          </a:rPr>
                          <m:t>х</m:t>
                        </m:r>
                      </m:e>
                      <m:sup>
                        <m:r>
                          <a:rPr lang="ru-RU" sz="2400" i="1">
                            <a:solidFill>
                              <a:prstClr val="black"/>
                            </a:solidFill>
                            <a:latin typeface="Cambria Math"/>
                            <a:cs typeface="Times New Roman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ru-RU" sz="2400" dirty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ru-RU" sz="2400" dirty="0" smtClean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–  4х + 3 </a:t>
                </a:r>
                <a:r>
                  <a:rPr lang="ru-RU" sz="2400" dirty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= </a:t>
                </a:r>
                <a:r>
                  <a:rPr lang="ru-RU" sz="2400" dirty="0" smtClean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0;</a:t>
                </a:r>
              </a:p>
              <a:p>
                <a:endParaRPr lang="ru-RU" sz="2400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  <a:p>
                <a14:m>
                  <m:oMath xmlns:m="http://schemas.openxmlformats.org/officeDocument/2006/math">
                    <m:sSup>
                      <m:sSupPr>
                        <m:ctrlPr>
                          <a:rPr lang="ru-RU" sz="24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</m:ctrlPr>
                      </m:sSupPr>
                      <m:e>
                        <m:r>
                          <a:rPr lang="ru-RU" sz="2400" b="0" i="1" smtClean="0">
                            <a:solidFill>
                              <a:prstClr val="black"/>
                            </a:solidFill>
                            <a:latin typeface="Cambria Math"/>
                            <a:cs typeface="Times New Roman" pitchFamily="18" charset="0"/>
                          </a:rPr>
                          <m:t> </m:t>
                        </m:r>
                        <m:r>
                          <a:rPr lang="ru-RU" sz="2400" i="1">
                            <a:solidFill>
                              <a:prstClr val="black"/>
                            </a:solidFill>
                            <a:latin typeface="Cambria Math"/>
                            <a:cs typeface="Times New Roman" pitchFamily="18" charset="0"/>
                          </a:rPr>
                          <m:t>х</m:t>
                        </m:r>
                      </m:e>
                      <m:sup>
                        <m:r>
                          <a:rPr lang="ru-RU" sz="2400" i="1">
                            <a:solidFill>
                              <a:prstClr val="black"/>
                            </a:solidFill>
                            <a:latin typeface="Cambria Math"/>
                            <a:cs typeface="Times New Roman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ru-RU" sz="2400" dirty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 + </a:t>
                </a:r>
                <a:r>
                  <a:rPr lang="ru-RU" sz="2400" dirty="0" smtClean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5х </a:t>
                </a:r>
                <a:r>
                  <a:rPr lang="ru-RU" sz="2400" dirty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– 6</a:t>
                </a:r>
                <a:r>
                  <a:rPr lang="ru-RU" sz="2400" dirty="0" smtClean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ru-RU" sz="2400" dirty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= 0</a:t>
                </a:r>
                <a:endParaRPr lang="ru-RU" dirty="0"/>
              </a:p>
            </p:txBody>
          </p:sp>
        </mc:Choice>
        <mc:Fallback xmlns="">
          <p:sp>
            <p:nvSpPr>
              <p:cNvPr id="5" name="Прямоугольник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10684" y="2326175"/>
                <a:ext cx="2284536" cy="1200329"/>
              </a:xfrm>
              <a:prstGeom prst="rect">
                <a:avLst/>
              </a:prstGeom>
              <a:blipFill rotWithShape="1">
                <a:blip r:embed="rId3"/>
                <a:stretch>
                  <a:fillRect t="-4592" r="-2667" b="-1071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68396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Группа 16"/>
          <p:cNvGrpSpPr/>
          <p:nvPr/>
        </p:nvGrpSpPr>
        <p:grpSpPr>
          <a:xfrm>
            <a:off x="0" y="72000"/>
            <a:ext cx="9144000" cy="468000"/>
            <a:chOff x="0" y="72000"/>
            <a:chExt cx="9144000" cy="468000"/>
          </a:xfrm>
        </p:grpSpPr>
        <p:sp>
          <p:nvSpPr>
            <p:cNvPr id="10" name="Прямоугольник 9"/>
            <p:cNvSpPr/>
            <p:nvPr userDrawn="1"/>
          </p:nvSpPr>
          <p:spPr>
            <a:xfrm>
              <a:off x="0" y="72000"/>
              <a:ext cx="9144000" cy="46800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267034"/>
                </a:solidFill>
              </a:endParaRPr>
            </a:p>
          </p:txBody>
        </p:sp>
        <p:cxnSp>
          <p:nvCxnSpPr>
            <p:cNvPr id="11" name="Прямая соединительная линия 10"/>
            <p:cNvCxnSpPr/>
            <p:nvPr userDrawn="1"/>
          </p:nvCxnSpPr>
          <p:spPr>
            <a:xfrm>
              <a:off x="0" y="540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 userDrawn="1"/>
          </p:nvCxnSpPr>
          <p:spPr>
            <a:xfrm>
              <a:off x="0" y="72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36000"/>
            <a:ext cx="9144000" cy="614040"/>
          </a:xfrm>
        </p:spPr>
        <p:txBody>
          <a:bodyPr>
            <a:normAutofit/>
          </a:bodyPr>
          <a:lstStyle/>
          <a:p>
            <a:r>
              <a:rPr lang="ru-RU" sz="2400" b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Проверяем.   </a:t>
            </a:r>
            <a:endParaRPr lang="ru-RU" b="0" dirty="0">
              <a:ln>
                <a:solidFill>
                  <a:schemeClr val="bg1"/>
                </a:solidFill>
              </a:ln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7924863" y="980728"/>
            <a:ext cx="826781" cy="288032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endParaRPr lang="ru-RU" sz="2400" dirty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/>
              <p:cNvSpPr txBox="1"/>
              <p:nvPr/>
            </p:nvSpPr>
            <p:spPr>
              <a:xfrm>
                <a:off x="113715" y="836712"/>
                <a:ext cx="7811147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/>
                <a:r>
                  <a:rPr lang="en-US" sz="2400" b="1" dirty="0" smtClean="0">
                    <a:solidFill>
                      <a:srgbClr val="214200"/>
                    </a:solidFill>
                    <a:latin typeface="Times New Roman" pitchFamily="18" charset="0"/>
                    <a:cs typeface="Times New Roman" pitchFamily="18" charset="0"/>
                  </a:rPr>
                  <a:t>I </a:t>
                </a:r>
                <a:r>
                  <a:rPr lang="ru-RU" sz="2400" b="1" dirty="0" smtClean="0">
                    <a:solidFill>
                      <a:srgbClr val="214200"/>
                    </a:solidFill>
                    <a:latin typeface="Times New Roman" pitchFamily="18" charset="0"/>
                    <a:cs typeface="Times New Roman" pitchFamily="18" charset="0"/>
                  </a:rPr>
                  <a:t>группа.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4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</m:ctrlPr>
                      </m:sSupPr>
                      <m:e>
                        <m:r>
                          <a:rPr lang="ru-RU" sz="2400" b="0" i="1" smtClean="0">
                            <a:solidFill>
                              <a:prstClr val="black"/>
                            </a:solidFill>
                            <a:latin typeface="Cambria Math"/>
                            <a:cs typeface="Times New Roman" pitchFamily="18" charset="0"/>
                          </a:rPr>
                          <m:t>  </m:t>
                        </m:r>
                        <m:r>
                          <a:rPr lang="ru-RU" sz="2400" i="1">
                            <a:solidFill>
                              <a:prstClr val="black"/>
                            </a:solidFill>
                            <a:latin typeface="Cambria Math"/>
                            <a:cs typeface="Times New Roman" pitchFamily="18" charset="0"/>
                          </a:rPr>
                          <m:t>х</m:t>
                        </m:r>
                      </m:e>
                      <m:sup>
                        <m:r>
                          <a:rPr lang="ru-RU" sz="2400" i="1">
                            <a:solidFill>
                              <a:prstClr val="black"/>
                            </a:solidFill>
                            <a:latin typeface="Cambria Math"/>
                            <a:cs typeface="Times New Roman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ru-RU" sz="2400" dirty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 + 3х – 4 = 0</a:t>
                </a:r>
                <a:r>
                  <a:rPr lang="ru-RU" sz="2400" dirty="0" smtClean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;                 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4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</m:ctrlPr>
                      </m:sSupPr>
                      <m:e>
                        <m:r>
                          <a:rPr lang="ru-RU" sz="2400" i="1">
                            <a:solidFill>
                              <a:prstClr val="black"/>
                            </a:solidFill>
                            <a:latin typeface="Cambria Math"/>
                            <a:cs typeface="Times New Roman" pitchFamily="18" charset="0"/>
                          </a:rPr>
                          <m:t>х</m:t>
                        </m:r>
                      </m:e>
                      <m:sup>
                        <m:r>
                          <a:rPr lang="ru-RU" sz="2400" i="1">
                            <a:solidFill>
                              <a:prstClr val="black"/>
                            </a:solidFill>
                            <a:latin typeface="Cambria Math"/>
                            <a:cs typeface="Times New Roman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ru-RU" sz="2400" dirty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 + х – 2 = </a:t>
                </a:r>
                <a:r>
                  <a:rPr lang="ru-RU" sz="2400" dirty="0" smtClean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0;  </a:t>
                </a:r>
                <a:endParaRPr lang="ru-RU" sz="2400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  <a:p>
                <a:pPr lvl="0"/>
                <a:r>
                  <a:rPr lang="ru-RU" sz="2400" b="1" dirty="0" smtClean="0">
                    <a:solidFill>
                      <a:srgbClr val="214200"/>
                    </a:solidFill>
                    <a:latin typeface="Times New Roman" pitchFamily="18" charset="0"/>
                    <a:cs typeface="Times New Roman" pitchFamily="18" charset="0"/>
                  </a:rPr>
                  <a:t>           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4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</m:ctrlPr>
                      </m:sSubPr>
                      <m:e>
                        <m:r>
                          <a:rPr lang="ru-RU" sz="2400" b="1" i="1" smtClean="0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8" charset="0"/>
                          </a:rPr>
                          <m:t>х</m:t>
                        </m:r>
                      </m:e>
                      <m:sub>
                        <m:r>
                          <a:rPr lang="ru-RU" sz="2400" b="1" i="1" smtClean="0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8" charset="0"/>
                          </a:rPr>
                          <m:t>𝟏</m:t>
                        </m:r>
                      </m:sub>
                    </m:sSub>
                  </m:oMath>
                </a14:m>
                <a:r>
                  <a:rPr lang="ru-RU" sz="2400" b="1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= 1;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4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</m:ctrlPr>
                      </m:sSubPr>
                      <m:e>
                        <m:r>
                          <a:rPr lang="ru-RU" sz="2400" b="1" i="1" smtClean="0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8" charset="0"/>
                          </a:rPr>
                          <m:t>х</m:t>
                        </m:r>
                      </m:e>
                      <m:sub>
                        <m:r>
                          <a:rPr lang="ru-RU" sz="2400" b="1" i="1" smtClean="0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8" charset="0"/>
                          </a:rPr>
                          <m:t>𝟐</m:t>
                        </m:r>
                      </m:sub>
                    </m:sSub>
                  </m:oMath>
                </a14:m>
                <a:r>
                  <a:rPr lang="ru-RU" sz="2400" b="1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 = - 4         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4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</m:ctrlPr>
                      </m:sSubPr>
                      <m:e>
                        <m:r>
                          <a:rPr lang="ru-RU" sz="2400" b="1" i="1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8" charset="0"/>
                          </a:rPr>
                          <m:t>х</m:t>
                        </m:r>
                      </m:e>
                      <m:sub>
                        <m:r>
                          <a:rPr lang="ru-RU" sz="2400" b="1" i="1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8" charset="0"/>
                          </a:rPr>
                          <m:t>𝟏</m:t>
                        </m:r>
                      </m:sub>
                    </m:sSub>
                  </m:oMath>
                </a14:m>
                <a:r>
                  <a:rPr lang="ru-RU" sz="2400" b="1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= 1;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</m:ctrlPr>
                      </m:sSubPr>
                      <m:e>
                        <m:r>
                          <a:rPr lang="ru-RU" sz="2400" b="1" i="1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8" charset="0"/>
                          </a:rPr>
                          <m:t>х</m:t>
                        </m:r>
                      </m:e>
                      <m:sub>
                        <m:r>
                          <a:rPr lang="ru-RU" sz="2400" b="1" i="1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8" charset="0"/>
                          </a:rPr>
                          <m:t>𝟐</m:t>
                        </m:r>
                      </m:sub>
                    </m:sSub>
                  </m:oMath>
                </a14:m>
                <a:r>
                  <a:rPr lang="ru-RU" sz="2400" b="1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 = </a:t>
                </a:r>
                <a:r>
                  <a:rPr lang="ru-RU" sz="2400" b="1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-2</a:t>
                </a:r>
                <a:endParaRPr lang="ru-RU" sz="2400" b="1" dirty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endParaRPr>
              </a:p>
              <a:p>
                <a:r>
                  <a:rPr lang="ru-RU" sz="2400" dirty="0" smtClean="0">
                    <a:solidFill>
                      <a:srgbClr val="214200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</a:p>
            </p:txBody>
          </p:sp>
        </mc:Choice>
        <mc:Fallback xmlns="">
          <p:sp>
            <p:nvSpPr>
              <p:cNvPr id="28" name="TextBox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3715" y="836712"/>
                <a:ext cx="7811147" cy="1200329"/>
              </a:xfrm>
              <a:prstGeom prst="rect">
                <a:avLst/>
              </a:prstGeom>
              <a:blipFill rotWithShape="1">
                <a:blip r:embed="rId2"/>
                <a:stretch>
                  <a:fillRect l="-1249" t="-406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1" name="Скругленный прямоугольник 30"/>
          <p:cNvSpPr/>
          <p:nvPr/>
        </p:nvSpPr>
        <p:spPr>
          <a:xfrm>
            <a:off x="8084322" y="3175525"/>
            <a:ext cx="826781" cy="288032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</a:t>
            </a:r>
            <a:endParaRPr lang="ru-RU" sz="2400" dirty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31"/>
              <p:cNvSpPr txBox="1"/>
              <p:nvPr/>
            </p:nvSpPr>
            <p:spPr>
              <a:xfrm>
                <a:off x="113716" y="2904043"/>
                <a:ext cx="7970606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/>
                <a:r>
                  <a:rPr lang="en-US" sz="2400" b="1" dirty="0">
                    <a:solidFill>
                      <a:srgbClr val="214200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sz="2400" b="1" dirty="0" smtClean="0">
                    <a:solidFill>
                      <a:srgbClr val="214200"/>
                    </a:solidFill>
                    <a:latin typeface="Times New Roman" pitchFamily="18" charset="0"/>
                    <a:cs typeface="Times New Roman" pitchFamily="18" charset="0"/>
                  </a:rPr>
                  <a:t>II </a:t>
                </a:r>
                <a:r>
                  <a:rPr lang="ru-RU" sz="2400" b="1" dirty="0" smtClean="0">
                    <a:solidFill>
                      <a:srgbClr val="214200"/>
                    </a:solidFill>
                    <a:latin typeface="Times New Roman" pitchFamily="18" charset="0"/>
                    <a:cs typeface="Times New Roman" pitchFamily="18" charset="0"/>
                  </a:rPr>
                  <a:t>группа.     </a:t>
                </a:r>
                <a:r>
                  <a:rPr lang="ru-RU" sz="2400" dirty="0" smtClean="0">
                    <a:solidFill>
                      <a:prstClr val="black"/>
                    </a:solidFill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4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</m:ctrlPr>
                      </m:sSupPr>
                      <m:e>
                        <m:r>
                          <a:rPr lang="ru-RU" sz="2400" i="1">
                            <a:solidFill>
                              <a:prstClr val="black"/>
                            </a:solidFill>
                            <a:latin typeface="Cambria Math"/>
                            <a:cs typeface="Times New Roman" pitchFamily="18" charset="0"/>
                          </a:rPr>
                          <m:t>х</m:t>
                        </m:r>
                      </m:e>
                      <m:sup>
                        <m:r>
                          <a:rPr lang="ru-RU" sz="2400" i="1">
                            <a:solidFill>
                              <a:prstClr val="black"/>
                            </a:solidFill>
                            <a:latin typeface="Cambria Math"/>
                            <a:cs typeface="Times New Roman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ru-RU" sz="2400" dirty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 –  4х + 3 = 0</a:t>
                </a:r>
                <a:r>
                  <a:rPr lang="ru-RU" sz="2400" dirty="0" smtClean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;             </a:t>
                </a:r>
                <a:r>
                  <a:rPr lang="ru-RU" sz="2400" dirty="0" smtClean="0">
                    <a:solidFill>
                      <a:prstClr val="black"/>
                    </a:solidFill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4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</m:ctrlPr>
                      </m:sSupPr>
                      <m:e>
                        <m:r>
                          <a:rPr lang="ru-RU" sz="2400" i="1">
                            <a:solidFill>
                              <a:prstClr val="black"/>
                            </a:solidFill>
                            <a:latin typeface="Cambria Math"/>
                            <a:cs typeface="Times New Roman" pitchFamily="18" charset="0"/>
                          </a:rPr>
                          <m:t> х</m:t>
                        </m:r>
                      </m:e>
                      <m:sup>
                        <m:r>
                          <a:rPr lang="ru-RU" sz="2400" i="1">
                            <a:solidFill>
                              <a:prstClr val="black"/>
                            </a:solidFill>
                            <a:latin typeface="Cambria Math"/>
                            <a:cs typeface="Times New Roman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ru-RU" sz="2400" dirty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 + 5х – 6 = </a:t>
                </a:r>
                <a:r>
                  <a:rPr lang="ru-RU" sz="2400" dirty="0" smtClean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0;</a:t>
                </a:r>
                <a:endParaRPr lang="ru-RU" sz="2400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  <a:p>
                <a:r>
                  <a:rPr lang="ru-RU" sz="2400" b="1" dirty="0" smtClean="0">
                    <a:solidFill>
                      <a:srgbClr val="214200"/>
                    </a:solidFill>
                    <a:latin typeface="Times New Roman" pitchFamily="18" charset="0"/>
                    <a:cs typeface="Times New Roman" pitchFamily="18" charset="0"/>
                  </a:rPr>
                  <a:t>                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4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</m:ctrlPr>
                      </m:sSubPr>
                      <m:e>
                        <m:r>
                          <a:rPr lang="ru-RU" sz="2400" b="1" i="1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8" charset="0"/>
                          </a:rPr>
                          <m:t>х</m:t>
                        </m:r>
                      </m:e>
                      <m:sub>
                        <m:r>
                          <a:rPr lang="ru-RU" sz="2400" b="1" i="1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8" charset="0"/>
                          </a:rPr>
                          <m:t>𝟏</m:t>
                        </m:r>
                      </m:sub>
                    </m:sSub>
                  </m:oMath>
                </a14:m>
                <a:r>
                  <a:rPr lang="ru-RU" sz="2400" b="1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= 1;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</m:ctrlPr>
                      </m:sSubPr>
                      <m:e>
                        <m:r>
                          <a:rPr lang="ru-RU" sz="2400" b="1" i="1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8" charset="0"/>
                          </a:rPr>
                          <m:t>х</m:t>
                        </m:r>
                      </m:e>
                      <m:sub>
                        <m:r>
                          <a:rPr lang="ru-RU" sz="2400" b="1" i="1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8" charset="0"/>
                          </a:rPr>
                          <m:t>𝟐</m:t>
                        </m:r>
                      </m:sub>
                    </m:sSub>
                  </m:oMath>
                </a14:m>
                <a:r>
                  <a:rPr lang="ru-RU" sz="2400" b="1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 = </a:t>
                </a:r>
                <a:r>
                  <a:rPr lang="ru-RU" sz="2400" b="1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3                </a:t>
                </a:r>
                <a:r>
                  <a:rPr lang="ru-RU" sz="2400" b="1" dirty="0" smtClean="0">
                    <a:solidFill>
                      <a:srgbClr val="214200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</m:ctrlPr>
                      </m:sSubPr>
                      <m:e>
                        <m:r>
                          <a:rPr lang="ru-RU" sz="2400" b="1" i="1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8" charset="0"/>
                          </a:rPr>
                          <m:t>х</m:t>
                        </m:r>
                      </m:e>
                      <m:sub>
                        <m:r>
                          <a:rPr lang="ru-RU" sz="2400" b="1" i="1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8" charset="0"/>
                          </a:rPr>
                          <m:t>𝟏</m:t>
                        </m:r>
                      </m:sub>
                    </m:sSub>
                  </m:oMath>
                </a14:m>
                <a:r>
                  <a:rPr lang="ru-RU" sz="2400" b="1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= 1;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</m:ctrlPr>
                      </m:sSubPr>
                      <m:e>
                        <m:r>
                          <a:rPr lang="ru-RU" sz="2400" b="1" i="1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8" charset="0"/>
                          </a:rPr>
                          <m:t>х</m:t>
                        </m:r>
                      </m:e>
                      <m:sub>
                        <m:r>
                          <a:rPr lang="ru-RU" sz="2400" b="1" i="1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8" charset="0"/>
                          </a:rPr>
                          <m:t>𝟐</m:t>
                        </m:r>
                      </m:sub>
                    </m:sSub>
                  </m:oMath>
                </a14:m>
                <a:r>
                  <a:rPr lang="ru-RU" sz="2400" b="1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 = </a:t>
                </a:r>
                <a:r>
                  <a:rPr lang="ru-RU" sz="2400" b="1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- 6</a:t>
                </a:r>
              </a:p>
            </p:txBody>
          </p:sp>
        </mc:Choice>
        <mc:Fallback xmlns="">
          <p:sp>
            <p:nvSpPr>
              <p:cNvPr id="32" name="TextBox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3716" y="2904043"/>
                <a:ext cx="7970606" cy="830997"/>
              </a:xfrm>
              <a:prstGeom prst="rect">
                <a:avLst/>
              </a:prstGeom>
              <a:blipFill rotWithShape="1">
                <a:blip r:embed="rId4"/>
                <a:stretch>
                  <a:fillRect l="-306" t="-6569" b="-1532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59288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</p:childTnLst>
        </p:cTn>
      </p:par>
    </p:tnLst>
    <p:bldLst>
      <p:bldP spid="28" grpId="0"/>
      <p:bldP spid="3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Группа 16"/>
          <p:cNvGrpSpPr/>
          <p:nvPr/>
        </p:nvGrpSpPr>
        <p:grpSpPr>
          <a:xfrm>
            <a:off x="0" y="72000"/>
            <a:ext cx="9144000" cy="468000"/>
            <a:chOff x="0" y="72000"/>
            <a:chExt cx="9144000" cy="468000"/>
          </a:xfrm>
        </p:grpSpPr>
        <p:sp>
          <p:nvSpPr>
            <p:cNvPr id="10" name="Прямоугольник 9"/>
            <p:cNvSpPr/>
            <p:nvPr userDrawn="1"/>
          </p:nvSpPr>
          <p:spPr>
            <a:xfrm>
              <a:off x="0" y="72000"/>
              <a:ext cx="9144000" cy="46800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267034"/>
                </a:solidFill>
              </a:endParaRPr>
            </a:p>
          </p:txBody>
        </p:sp>
        <p:cxnSp>
          <p:nvCxnSpPr>
            <p:cNvPr id="11" name="Прямая соединительная линия 10"/>
            <p:cNvCxnSpPr/>
            <p:nvPr userDrawn="1"/>
          </p:nvCxnSpPr>
          <p:spPr>
            <a:xfrm>
              <a:off x="0" y="540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 userDrawn="1"/>
          </p:nvCxnSpPr>
          <p:spPr>
            <a:xfrm>
              <a:off x="0" y="72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36000"/>
            <a:ext cx="9144000" cy="591376"/>
          </a:xfrm>
        </p:spPr>
        <p:txBody>
          <a:bodyPr>
            <a:normAutofit/>
          </a:bodyPr>
          <a:lstStyle/>
          <a:p>
            <a:r>
              <a:rPr lang="ru-RU" b="0" dirty="0">
                <a:ln>
                  <a:noFill/>
                </a:ln>
                <a:solidFill>
                  <a:schemeClr val="bg1"/>
                </a:solidFill>
                <a:effectLst/>
              </a:rPr>
              <a:t> </a:t>
            </a:r>
            <a:r>
              <a:rPr lang="ru-RU" b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7.  Черный ящик        (до 3 баллов)</a:t>
            </a:r>
            <a:endParaRPr lang="ru-RU" b="0" dirty="0">
              <a:ln>
                <a:solidFill>
                  <a:schemeClr val="bg1"/>
                </a:solidFill>
              </a:ln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Прямоугольник 12"/>
              <p:cNvSpPr/>
              <p:nvPr/>
            </p:nvSpPr>
            <p:spPr>
              <a:xfrm>
                <a:off x="2248322" y="2420888"/>
                <a:ext cx="4647362" cy="176689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lvl="0" algn="ctr"/>
                <a:r>
                  <a:rPr lang="ru-RU" sz="3600" b="1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Сможем решить?</a:t>
                </a:r>
              </a:p>
              <a:p>
                <a:pPr lvl="0" algn="ctr"/>
                <a:endParaRPr lang="ru-RU" sz="3600" b="1" dirty="0" smtClean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lvl="0" algn="ctr"/>
                <a:r>
                  <a:rPr lang="ru-RU" sz="3600" b="1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36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</m:ctrlPr>
                      </m:sSupPr>
                      <m:e>
                        <m:r>
                          <a:rPr lang="ru-RU" sz="3600" b="1">
                            <a:solidFill>
                              <a:prstClr val="black"/>
                            </a:solidFill>
                            <a:latin typeface="Cambria Math"/>
                            <a:cs typeface="Times New Roman" pitchFamily="18" charset="0"/>
                          </a:rPr>
                          <m:t>х</m:t>
                        </m:r>
                      </m:e>
                      <m:sup>
                        <m:r>
                          <a:rPr lang="ru-RU" sz="3600" b="1" i="1">
                            <a:solidFill>
                              <a:prstClr val="black"/>
                            </a:solidFill>
                            <a:latin typeface="Cambria Math"/>
                            <a:cs typeface="Times New Roman" pitchFamily="18" charset="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ru-RU" sz="3600" b="1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+ </a:t>
                </a:r>
                <a:r>
                  <a:rPr lang="ru-RU" sz="3600" b="1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2010</a:t>
                </a:r>
                <a14:m>
                  <m:oMath xmlns:m="http://schemas.openxmlformats.org/officeDocument/2006/math">
                    <m:r>
                      <a:rPr lang="ru-RU" sz="3600" b="1">
                        <a:solidFill>
                          <a:prstClr val="black"/>
                        </a:solidFill>
                        <a:latin typeface="Cambria Math"/>
                        <a:cs typeface="Times New Roman" pitchFamily="18" charset="0"/>
                      </a:rPr>
                      <m:t>х</m:t>
                    </m:r>
                  </m:oMath>
                </a14:m>
                <a:r>
                  <a:rPr lang="ru-RU" sz="3600" b="1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3600" b="1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</a:t>
                </a:r>
                <a:r>
                  <a:rPr lang="ru-RU" sz="3600" b="1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2013 </a:t>
                </a:r>
                <a:r>
                  <a:rPr lang="ru-RU" sz="3600" b="1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 0</a:t>
                </a:r>
                <a:endParaRPr lang="ru-RU" sz="3600" b="1" dirty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13" name="Прямоугольник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48322" y="2420888"/>
                <a:ext cx="4647362" cy="1766894"/>
              </a:xfrm>
              <a:prstGeom prst="rect">
                <a:avLst/>
              </a:prstGeom>
              <a:blipFill rotWithShape="1">
                <a:blip r:embed="rId2"/>
                <a:stretch>
                  <a:fillRect l="-3675" t="-5517" r="-3412" b="-1137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Прямоугольник 4"/>
          <p:cNvSpPr/>
          <p:nvPr/>
        </p:nvSpPr>
        <p:spPr>
          <a:xfrm>
            <a:off x="1043608" y="5761748"/>
            <a:ext cx="747095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solidFill>
                  <a:srgbClr val="2142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Можно это сделать быстро?</a:t>
            </a:r>
            <a:endParaRPr lang="ru-RU" sz="4000" b="1" dirty="0"/>
          </a:p>
        </p:txBody>
      </p:sp>
      <p:pic>
        <p:nvPicPr>
          <p:cNvPr id="14" name="Picture 2" descr="C:\Users\Фролова\Desktop\Cube-with-blender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8413" y="554202"/>
            <a:ext cx="6646010" cy="56793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630738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out)">
                                      <p:cBhvr>
                                        <p:cTn id="6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Группа 16"/>
          <p:cNvGrpSpPr/>
          <p:nvPr/>
        </p:nvGrpSpPr>
        <p:grpSpPr>
          <a:xfrm>
            <a:off x="0" y="72000"/>
            <a:ext cx="9144000" cy="468000"/>
            <a:chOff x="0" y="72000"/>
            <a:chExt cx="9144000" cy="468000"/>
          </a:xfrm>
        </p:grpSpPr>
        <p:sp>
          <p:nvSpPr>
            <p:cNvPr id="10" name="Прямоугольник 9"/>
            <p:cNvSpPr/>
            <p:nvPr userDrawn="1"/>
          </p:nvSpPr>
          <p:spPr>
            <a:xfrm>
              <a:off x="0" y="72000"/>
              <a:ext cx="9144000" cy="46800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267034"/>
                </a:solidFill>
              </a:endParaRPr>
            </a:p>
          </p:txBody>
        </p:sp>
        <p:cxnSp>
          <p:nvCxnSpPr>
            <p:cNvPr id="11" name="Прямая соединительная линия 10"/>
            <p:cNvCxnSpPr/>
            <p:nvPr userDrawn="1"/>
          </p:nvCxnSpPr>
          <p:spPr>
            <a:xfrm>
              <a:off x="0" y="540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 userDrawn="1"/>
          </p:nvCxnSpPr>
          <p:spPr>
            <a:xfrm>
              <a:off x="0" y="72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36000"/>
            <a:ext cx="9144000" cy="591376"/>
          </a:xfrm>
        </p:spPr>
        <p:txBody>
          <a:bodyPr>
            <a:normAutofit/>
          </a:bodyPr>
          <a:lstStyle/>
          <a:p>
            <a:r>
              <a:rPr lang="ru-RU" b="0" dirty="0">
                <a:ln>
                  <a:noFill/>
                </a:ln>
                <a:solidFill>
                  <a:schemeClr val="bg1"/>
                </a:solidFill>
                <a:effectLst/>
              </a:rPr>
              <a:t> </a:t>
            </a:r>
            <a:r>
              <a:rPr lang="ru-RU" b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 Заполните таблицу</a:t>
            </a:r>
            <a:endParaRPr lang="ru-RU" b="0" dirty="0">
              <a:ln>
                <a:solidFill>
                  <a:schemeClr val="bg1"/>
                </a:solidFill>
              </a:ln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7" name="Таблица 6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164554158"/>
                  </p:ext>
                </p:extLst>
              </p:nvPr>
            </p:nvGraphicFramePr>
            <p:xfrm>
              <a:off x="179512" y="1052735"/>
              <a:ext cx="8568953" cy="4464496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2390683"/>
                    <a:gridCol w="957986"/>
                    <a:gridCol w="923745"/>
                    <a:gridCol w="1112851"/>
                    <a:gridCol w="1112072"/>
                    <a:gridCol w="1112851"/>
                    <a:gridCol w="958765"/>
                  </a:tblGrid>
                  <a:tr h="558062">
                    <a:tc rowSpan="2"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800" b="1" dirty="0">
                              <a:solidFill>
                                <a:srgbClr val="214200"/>
                              </a:solidFill>
                              <a:effectLst/>
                              <a:latin typeface="Arial" panose="020B0604020202020204" pitchFamily="34" charset="0"/>
                              <a:ea typeface="Times New Roman"/>
                              <a:cs typeface="Arial" panose="020B0604020202020204" pitchFamily="34" charset="0"/>
                            </a:rPr>
                            <a:t>Уравнение</a:t>
                          </a:r>
                          <a:endParaRPr lang="ru-RU" sz="1800" dirty="0">
                            <a:solidFill>
                              <a:srgbClr val="214200"/>
                            </a:solidFill>
                            <a:effectLst/>
                            <a:latin typeface="Arial" panose="020B0604020202020204" pitchFamily="34" charset="0"/>
                            <a:ea typeface="Times New Roman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gridSpan="3"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800" b="1">
                              <a:solidFill>
                                <a:srgbClr val="214200"/>
                              </a:solidFill>
                              <a:effectLst/>
                              <a:latin typeface="Arial" panose="020B0604020202020204" pitchFamily="34" charset="0"/>
                              <a:ea typeface="Times New Roman"/>
                              <a:cs typeface="Arial" panose="020B0604020202020204" pitchFamily="34" charset="0"/>
                            </a:rPr>
                            <a:t>Коэффициенты</a:t>
                          </a:r>
                          <a:endParaRPr lang="ru-RU" sz="1800">
                            <a:solidFill>
                              <a:srgbClr val="214200"/>
                            </a:solidFill>
                            <a:effectLst/>
                            <a:latin typeface="Arial" panose="020B0604020202020204" pitchFamily="34" charset="0"/>
                            <a:ea typeface="Times New Roman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 rowSpan="2"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b="1" i="1">
                              <a:solidFill>
                                <a:srgbClr val="214200"/>
                              </a:solidFill>
                              <a:effectLst/>
                              <a:latin typeface="Arial" panose="020B0604020202020204" pitchFamily="34" charset="0"/>
                              <a:ea typeface="Times New Roman"/>
                              <a:cs typeface="Arial" panose="020B0604020202020204" pitchFamily="34" charset="0"/>
                            </a:rPr>
                            <a:t>a + b + c</a:t>
                          </a:r>
                          <a:endParaRPr lang="ru-RU" sz="1800">
                            <a:solidFill>
                              <a:srgbClr val="214200"/>
                            </a:solidFill>
                            <a:effectLst/>
                            <a:latin typeface="Arial" panose="020B0604020202020204" pitchFamily="34" charset="0"/>
                            <a:ea typeface="Times New Roman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800" b="1">
                              <a:solidFill>
                                <a:srgbClr val="214200"/>
                              </a:solidFill>
                              <a:effectLst/>
                              <a:latin typeface="Arial" panose="020B0604020202020204" pitchFamily="34" charset="0"/>
                              <a:ea typeface="Times New Roman"/>
                              <a:cs typeface="Arial" panose="020B0604020202020204" pitchFamily="34" charset="0"/>
                            </a:rPr>
                            <a:t>Корни</a:t>
                          </a:r>
                          <a:endParaRPr lang="ru-RU" sz="1800">
                            <a:solidFill>
                              <a:srgbClr val="214200"/>
                            </a:solidFill>
                            <a:effectLst/>
                            <a:latin typeface="Arial" panose="020B0604020202020204" pitchFamily="34" charset="0"/>
                            <a:ea typeface="Times New Roman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</a:tr>
                  <a:tr h="558062">
                    <a:tc v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 i="1">
                              <a:solidFill>
                                <a:srgbClr val="214200"/>
                              </a:solidFill>
                              <a:effectLst/>
                              <a:latin typeface="Arial" panose="020B0604020202020204" pitchFamily="34" charset="0"/>
                              <a:ea typeface="Times New Roman"/>
                              <a:cs typeface="Arial" panose="020B0604020202020204" pitchFamily="34" charset="0"/>
                            </a:rPr>
                            <a:t>a</a:t>
                          </a:r>
                          <a:endParaRPr lang="ru-RU" sz="2400">
                            <a:solidFill>
                              <a:srgbClr val="214200"/>
                            </a:solidFill>
                            <a:effectLst/>
                            <a:latin typeface="Arial" panose="020B0604020202020204" pitchFamily="34" charset="0"/>
                            <a:ea typeface="Times New Roman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 i="1">
                              <a:solidFill>
                                <a:srgbClr val="214200"/>
                              </a:solidFill>
                              <a:effectLst/>
                              <a:latin typeface="Arial" panose="020B0604020202020204" pitchFamily="34" charset="0"/>
                              <a:ea typeface="Times New Roman"/>
                              <a:cs typeface="Arial" panose="020B0604020202020204" pitchFamily="34" charset="0"/>
                            </a:rPr>
                            <a:t>b</a:t>
                          </a:r>
                          <a:endParaRPr lang="ru-RU" sz="2400">
                            <a:solidFill>
                              <a:srgbClr val="214200"/>
                            </a:solidFill>
                            <a:effectLst/>
                            <a:latin typeface="Arial" panose="020B0604020202020204" pitchFamily="34" charset="0"/>
                            <a:ea typeface="Times New Roman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 i="1" dirty="0">
                              <a:solidFill>
                                <a:srgbClr val="214200"/>
                              </a:solidFill>
                              <a:effectLst/>
                              <a:latin typeface="Arial" panose="020B0604020202020204" pitchFamily="34" charset="0"/>
                              <a:ea typeface="Times New Roman"/>
                              <a:cs typeface="Arial" panose="020B0604020202020204" pitchFamily="34" charset="0"/>
                            </a:rPr>
                            <a:t>c</a:t>
                          </a:r>
                          <a:endParaRPr lang="ru-RU" sz="2400" dirty="0">
                            <a:solidFill>
                              <a:srgbClr val="214200"/>
                            </a:solidFill>
                            <a:effectLst/>
                            <a:latin typeface="Arial" panose="020B0604020202020204" pitchFamily="34" charset="0"/>
                            <a:ea typeface="Times New Roman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v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 i="1">
                              <a:solidFill>
                                <a:srgbClr val="214200"/>
                              </a:solidFill>
                              <a:effectLst/>
                              <a:latin typeface="Arial" panose="020B0604020202020204" pitchFamily="34" charset="0"/>
                              <a:ea typeface="Times New Roman"/>
                              <a:cs typeface="Arial" panose="020B0604020202020204" pitchFamily="34" charset="0"/>
                            </a:rPr>
                            <a:t>x</a:t>
                          </a:r>
                          <a:r>
                            <a:rPr lang="en-US" sz="2400" b="1" i="1" baseline="-25000">
                              <a:solidFill>
                                <a:srgbClr val="214200"/>
                              </a:solidFill>
                              <a:effectLst/>
                              <a:latin typeface="Arial" panose="020B0604020202020204" pitchFamily="34" charset="0"/>
                              <a:ea typeface="Times New Roman"/>
                              <a:cs typeface="Arial" panose="020B0604020202020204" pitchFamily="34" charset="0"/>
                            </a:rPr>
                            <a:t>1</a:t>
                          </a:r>
                          <a:endParaRPr lang="ru-RU" sz="2400">
                            <a:solidFill>
                              <a:srgbClr val="214200"/>
                            </a:solidFill>
                            <a:effectLst/>
                            <a:latin typeface="Arial" panose="020B0604020202020204" pitchFamily="34" charset="0"/>
                            <a:ea typeface="Times New Roman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 i="1" dirty="0">
                              <a:solidFill>
                                <a:srgbClr val="214200"/>
                              </a:solidFill>
                              <a:effectLst/>
                              <a:latin typeface="Arial" panose="020B0604020202020204" pitchFamily="34" charset="0"/>
                              <a:ea typeface="Times New Roman"/>
                              <a:cs typeface="Arial" panose="020B0604020202020204" pitchFamily="34" charset="0"/>
                            </a:rPr>
                            <a:t>x</a:t>
                          </a:r>
                          <a:r>
                            <a:rPr lang="en-US" sz="2400" b="1" i="1" baseline="-25000" dirty="0">
                              <a:solidFill>
                                <a:srgbClr val="214200"/>
                              </a:solidFill>
                              <a:effectLst/>
                              <a:latin typeface="Arial" panose="020B0604020202020204" pitchFamily="34" charset="0"/>
                              <a:ea typeface="Times New Roman"/>
                              <a:cs typeface="Arial" panose="020B0604020202020204" pitchFamily="34" charset="0"/>
                            </a:rPr>
                            <a:t>2</a:t>
                          </a:r>
                          <a:endParaRPr lang="ru-RU" sz="2400" dirty="0">
                            <a:solidFill>
                              <a:srgbClr val="214200"/>
                            </a:solidFill>
                            <a:effectLst/>
                            <a:latin typeface="Arial" panose="020B0604020202020204" pitchFamily="34" charset="0"/>
                            <a:ea typeface="Times New Roman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558062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sz="2000" b="1" i="1" smtClean="0">
                                        <a:effectLst/>
                                        <a:latin typeface="Cambria Math" panose="02040503050406030204" pitchFamily="18" charset="0"/>
                                        <a:cs typeface="Times New Roman"/>
                                      </a:rPr>
                                    </m:ctrlPr>
                                  </m:sSupPr>
                                  <m:e>
                                    <m:r>
                                      <a:rPr lang="ru-RU" sz="2000" b="1" i="0" smtClean="0">
                                        <a:effectLst/>
                                        <a:latin typeface="Cambria Math"/>
                                        <a:cs typeface="Times New Roman"/>
                                      </a:rPr>
                                      <m:t>х</m:t>
                                    </m:r>
                                  </m:e>
                                  <m:sup>
                                    <m:r>
                                      <a:rPr lang="ru-RU" sz="2000" b="1" i="0" smtClean="0">
                                        <a:effectLst/>
                                        <a:latin typeface="Cambria Math"/>
                                        <a:cs typeface="Times New Roman"/>
                                      </a:rPr>
                                      <m:t>𝟐</m:t>
                                    </m:r>
                                  </m:sup>
                                </m:sSup>
                                <m:r>
                                  <a:rPr lang="en-US" sz="2000" b="1" i="0">
                                    <a:effectLst/>
                                    <a:latin typeface="Cambria Math"/>
                                    <a:ea typeface="Times New Roman"/>
                                    <a:cs typeface="Times New Roman"/>
                                  </a:rPr>
                                  <m:t>+</m:t>
                                </m:r>
                                <m:r>
                                  <a:rPr lang="en-US" sz="2000" b="1" i="0">
                                    <a:effectLst/>
                                    <a:latin typeface="Cambria Math"/>
                                    <a:ea typeface="Times New Roman"/>
                                    <a:cs typeface="Times New Roman"/>
                                  </a:rPr>
                                  <m:t>𝟑𝐱</m:t>
                                </m:r>
                                <m:r>
                                  <a:rPr lang="en-US" sz="2000" b="1" i="0">
                                    <a:effectLst/>
                                    <a:latin typeface="Cambria Math"/>
                                    <a:ea typeface="Times New Roman"/>
                                    <a:cs typeface="Times New Roman"/>
                                  </a:rPr>
                                  <m:t>−</m:t>
                                </m:r>
                                <m:r>
                                  <a:rPr lang="en-US" sz="2000" b="1" i="0">
                                    <a:effectLst/>
                                    <a:latin typeface="Cambria Math"/>
                                    <a:ea typeface="Times New Roman"/>
                                    <a:cs typeface="Times New Roman"/>
                                  </a:rPr>
                                  <m:t>𝟒</m:t>
                                </m:r>
                                <m:r>
                                  <a:rPr lang="en-US" sz="2000" b="1" i="0">
                                    <a:effectLst/>
                                    <a:latin typeface="Cambria Math"/>
                                    <a:ea typeface="Times New Roman"/>
                                    <a:cs typeface="Times New Roman"/>
                                  </a:rPr>
                                  <m:t>=</m:t>
                                </m:r>
                                <m:r>
                                  <a:rPr lang="en-US" sz="2000" b="1" i="0">
                                    <a:effectLst/>
                                    <a:latin typeface="Cambria Math"/>
                                    <a:ea typeface="Times New Roman"/>
                                    <a:cs typeface="Times New Roman"/>
                                  </a:rPr>
                                  <m:t>𝟎</m:t>
                                </m:r>
                              </m:oMath>
                            </m:oMathPara>
                          </a14:m>
                          <a:endParaRPr lang="ru-RU" sz="2000" b="1" i="0" dirty="0">
                            <a:effectLst/>
                            <a:latin typeface="Calibri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40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 </a:t>
                          </a:r>
                          <a:endParaRPr lang="ru-RU" sz="1100">
                            <a:effectLst/>
                            <a:latin typeface="Calibri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40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 </a:t>
                          </a:r>
                          <a:endParaRPr lang="ru-RU" sz="1100">
                            <a:effectLst/>
                            <a:latin typeface="Calibri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40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 </a:t>
                          </a:r>
                          <a:endParaRPr lang="ru-RU" sz="1100">
                            <a:effectLst/>
                            <a:latin typeface="Calibri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40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 </a:t>
                          </a:r>
                          <a:endParaRPr lang="ru-RU" sz="1100">
                            <a:effectLst/>
                            <a:latin typeface="Calibri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40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 </a:t>
                          </a:r>
                          <a:endParaRPr lang="ru-RU" sz="1100">
                            <a:effectLst/>
                            <a:latin typeface="Calibri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40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 </a:t>
                          </a:r>
                          <a:endParaRPr lang="ru-RU" sz="1100">
                            <a:effectLst/>
                            <a:latin typeface="Calibri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558062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kumimoji="0" lang="ru-RU" sz="20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Times New Roman"/>
                                        <a:cs typeface="Times New Roman"/>
                                      </a:rPr>
                                    </m:ctrlPr>
                                  </m:sSupPr>
                                  <m:e>
                                    <m:r>
                                      <a:rPr kumimoji="0" lang="en-US" sz="2000" b="1" i="0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/>
                                        <a:ea typeface="Times New Roman"/>
                                        <a:cs typeface="Times New Roman"/>
                                      </a:rPr>
                                      <m:t>𝐱</m:t>
                                    </m:r>
                                  </m:e>
                                  <m:sup>
                                    <m:r>
                                      <a:rPr kumimoji="0" lang="en-US" sz="2000" b="1" i="0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/>
                                        <a:ea typeface="Times New Roman"/>
                                        <a:cs typeface="Times New Roman"/>
                                      </a:rPr>
                                      <m:t>𝟐</m:t>
                                    </m:r>
                                  </m:sup>
                                </m:sSup>
                                <m:r>
                                  <a:rPr kumimoji="0" lang="en-US" sz="2000" b="1" i="0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/>
                                    <a:ea typeface="Times New Roman"/>
                                    <a:cs typeface="Times New Roman"/>
                                  </a:rPr>
                                  <m:t>+</m:t>
                                </m:r>
                                <m:r>
                                  <a:rPr kumimoji="0" lang="en-US" sz="2000" b="1" i="0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/>
                                    <a:ea typeface="Times New Roman"/>
                                    <a:cs typeface="Times New Roman"/>
                                  </a:rPr>
                                  <m:t>𝐱</m:t>
                                </m:r>
                                <m:r>
                                  <a:rPr kumimoji="0" lang="en-US" sz="2000" b="1" i="0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/>
                                    <a:ea typeface="Times New Roman"/>
                                    <a:cs typeface="Times New Roman"/>
                                  </a:rPr>
                                  <m:t>−</m:t>
                                </m:r>
                                <m:r>
                                  <a:rPr kumimoji="0" lang="en-US" sz="2000" b="1" i="0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/>
                                    <a:ea typeface="Times New Roman"/>
                                    <a:cs typeface="Times New Roman"/>
                                  </a:rPr>
                                  <m:t>𝟐</m:t>
                                </m:r>
                                <m:r>
                                  <a:rPr kumimoji="0" lang="en-US" sz="2000" b="1" i="0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/>
                                    <a:ea typeface="Times New Roman"/>
                                    <a:cs typeface="Times New Roman"/>
                                  </a:rPr>
                                  <m:t>=</m:t>
                                </m:r>
                                <m:r>
                                  <a:rPr kumimoji="0" lang="en-US" sz="2000" b="1" i="0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/>
                                    <a:ea typeface="Times New Roman"/>
                                    <a:cs typeface="Times New Roman"/>
                                  </a:rPr>
                                  <m:t>𝟎</m:t>
                                </m:r>
                              </m:oMath>
                            </m:oMathPara>
                          </a14:m>
                          <a:endParaRPr lang="ru-RU" sz="2000" b="1" i="0" dirty="0">
                            <a:effectLst/>
                            <a:latin typeface="Calibri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400" dirty="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 </a:t>
                          </a:r>
                          <a:endParaRPr lang="ru-RU" sz="1100" dirty="0">
                            <a:effectLst/>
                            <a:latin typeface="Calibri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40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 </a:t>
                          </a:r>
                          <a:endParaRPr lang="ru-RU" sz="1100">
                            <a:effectLst/>
                            <a:latin typeface="Calibri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400" dirty="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 </a:t>
                          </a:r>
                          <a:endParaRPr lang="ru-RU" sz="1100" dirty="0">
                            <a:effectLst/>
                            <a:latin typeface="Calibri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40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 </a:t>
                          </a:r>
                          <a:endParaRPr lang="ru-RU" sz="1100">
                            <a:effectLst/>
                            <a:latin typeface="Calibri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400" dirty="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 </a:t>
                          </a:r>
                          <a:endParaRPr lang="ru-RU" sz="1100" dirty="0">
                            <a:effectLst/>
                            <a:latin typeface="Calibri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40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 </a:t>
                          </a:r>
                          <a:endParaRPr lang="ru-RU" sz="1100">
                            <a:effectLst/>
                            <a:latin typeface="Calibri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558062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kumimoji="0" lang="ru-RU" sz="20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Times New Roman"/>
                                        <a:cs typeface="Times New Roman"/>
                                      </a:rPr>
                                    </m:ctrlPr>
                                  </m:sSupPr>
                                  <m:e>
                                    <m:r>
                                      <a:rPr kumimoji="0" lang="en-US" sz="2000" b="1" i="0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/>
                                        <a:ea typeface="Times New Roman"/>
                                        <a:cs typeface="Times New Roman"/>
                                      </a:rPr>
                                      <m:t>𝐱</m:t>
                                    </m:r>
                                  </m:e>
                                  <m:sup>
                                    <m:r>
                                      <a:rPr kumimoji="0" lang="en-US" sz="2000" b="1" i="0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/>
                                        <a:ea typeface="Times New Roman"/>
                                        <a:cs typeface="Times New Roman"/>
                                      </a:rPr>
                                      <m:t>𝟐</m:t>
                                    </m:r>
                                  </m:sup>
                                </m:sSup>
                                <m:r>
                                  <a:rPr kumimoji="0" lang="en-US" sz="2000" b="1" i="0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/>
                                    <a:ea typeface="Times New Roman"/>
                                    <a:cs typeface="Times New Roman"/>
                                  </a:rPr>
                                  <m:t>−</m:t>
                                </m:r>
                                <m:r>
                                  <a:rPr kumimoji="0" lang="en-US" sz="2000" b="1" i="0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/>
                                    <a:ea typeface="Times New Roman"/>
                                    <a:cs typeface="Times New Roman"/>
                                  </a:rPr>
                                  <m:t>𝟒𝐱</m:t>
                                </m:r>
                                <m:r>
                                  <a:rPr kumimoji="0" lang="en-US" sz="2000" b="1" i="0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/>
                                    <a:ea typeface="Times New Roman"/>
                                    <a:cs typeface="Times New Roman"/>
                                  </a:rPr>
                                  <m:t>+</m:t>
                                </m:r>
                                <m:r>
                                  <a:rPr kumimoji="0" lang="en-US" sz="2000" b="1" i="0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/>
                                    <a:ea typeface="Times New Roman"/>
                                    <a:cs typeface="Times New Roman"/>
                                  </a:rPr>
                                  <m:t>𝟑</m:t>
                                </m:r>
                                <m:r>
                                  <a:rPr kumimoji="0" lang="en-US" sz="2000" b="1" i="0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/>
                                    <a:ea typeface="Times New Roman"/>
                                    <a:cs typeface="Times New Roman"/>
                                  </a:rPr>
                                  <m:t>=</m:t>
                                </m:r>
                                <m:r>
                                  <a:rPr kumimoji="0" lang="en-US" sz="2000" b="1" i="0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/>
                                    <a:ea typeface="Times New Roman"/>
                                    <a:cs typeface="Times New Roman"/>
                                  </a:rPr>
                                  <m:t>𝟎</m:t>
                                </m:r>
                              </m:oMath>
                            </m:oMathPara>
                          </a14:m>
                          <a:endParaRPr lang="ru-RU" sz="2000" b="1" i="0" dirty="0">
                            <a:effectLst/>
                            <a:latin typeface="Calibri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40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 </a:t>
                          </a:r>
                          <a:endParaRPr lang="ru-RU" sz="1100">
                            <a:effectLst/>
                            <a:latin typeface="Calibri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40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 </a:t>
                          </a:r>
                          <a:endParaRPr lang="ru-RU" sz="1100">
                            <a:effectLst/>
                            <a:latin typeface="Calibri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40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 </a:t>
                          </a:r>
                          <a:endParaRPr lang="ru-RU" sz="1100">
                            <a:effectLst/>
                            <a:latin typeface="Calibri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40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 </a:t>
                          </a:r>
                          <a:endParaRPr lang="ru-RU" sz="1100">
                            <a:effectLst/>
                            <a:latin typeface="Calibri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40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 </a:t>
                          </a:r>
                          <a:endParaRPr lang="ru-RU" sz="1100">
                            <a:effectLst/>
                            <a:latin typeface="Calibri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40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 </a:t>
                          </a:r>
                          <a:endParaRPr lang="ru-RU" sz="1100">
                            <a:effectLst/>
                            <a:latin typeface="Calibri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558062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ru-RU" sz="2000" b="1" i="1" smtClean="0">
                                        <a:effectLst/>
                                        <a:latin typeface="Cambria Math" panose="02040503050406030204" pitchFamily="18" charset="0"/>
                                        <a:ea typeface="Times New Roman"/>
                                        <a:cs typeface="Times New Roman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2000" b="1" i="0">
                                        <a:effectLst/>
                                        <a:latin typeface="Cambria Math"/>
                                        <a:ea typeface="Times New Roman"/>
                                        <a:cs typeface="Times New Roman"/>
                                      </a:rPr>
                                      <m:t>𝐱</m:t>
                                    </m:r>
                                  </m:e>
                                  <m:sup>
                                    <m:r>
                                      <a:rPr lang="en-US" sz="2000" b="1" i="0">
                                        <a:effectLst/>
                                        <a:latin typeface="Cambria Math"/>
                                        <a:ea typeface="Times New Roman"/>
                                        <a:cs typeface="Times New Roman"/>
                                      </a:rPr>
                                      <m:t>𝟐</m:t>
                                    </m:r>
                                  </m:sup>
                                </m:sSup>
                                <m:r>
                                  <a:rPr lang="ru-RU" sz="2000" b="1" i="0" smtClean="0">
                                    <a:effectLst/>
                                    <a:latin typeface="Cambria Math"/>
                                    <a:ea typeface="Times New Roman"/>
                                    <a:cs typeface="Times New Roman"/>
                                  </a:rPr>
                                  <m:t>+</m:t>
                                </m:r>
                                <m:r>
                                  <a:rPr lang="ru-RU" sz="2000" b="1" i="0" smtClean="0">
                                    <a:effectLst/>
                                    <a:latin typeface="Cambria Math"/>
                                    <a:ea typeface="Times New Roman"/>
                                    <a:cs typeface="Times New Roman"/>
                                  </a:rPr>
                                  <m:t>𝟓𝐱</m:t>
                                </m:r>
                                <m:r>
                                  <a:rPr lang="ru-RU" sz="2000" b="1" i="0" smtClean="0">
                                    <a:effectLst/>
                                    <a:latin typeface="Cambria Math"/>
                                    <a:ea typeface="Times New Roman"/>
                                    <a:cs typeface="Times New Roman"/>
                                  </a:rPr>
                                  <m:t>−</m:t>
                                </m:r>
                                <m:r>
                                  <a:rPr lang="ru-RU" sz="2000" b="1" i="0" smtClean="0">
                                    <a:effectLst/>
                                    <a:latin typeface="Cambria Math"/>
                                    <a:ea typeface="Times New Roman"/>
                                    <a:cs typeface="Times New Roman"/>
                                  </a:rPr>
                                  <m:t>𝟔</m:t>
                                </m:r>
                                <m:r>
                                  <a:rPr lang="en-US" sz="2000" b="1" i="0">
                                    <a:effectLst/>
                                    <a:latin typeface="Cambria Math"/>
                                    <a:ea typeface="Times New Roman"/>
                                    <a:cs typeface="Times New Roman"/>
                                  </a:rPr>
                                  <m:t>=</m:t>
                                </m:r>
                                <m:r>
                                  <a:rPr lang="en-US" sz="2000" b="1" i="0">
                                    <a:effectLst/>
                                    <a:latin typeface="Cambria Math"/>
                                    <a:ea typeface="Times New Roman"/>
                                    <a:cs typeface="Times New Roman"/>
                                  </a:rPr>
                                  <m:t>𝟎</m:t>
                                </m:r>
                              </m:oMath>
                            </m:oMathPara>
                          </a14:m>
                          <a:endParaRPr lang="ru-RU" sz="2000" b="1" i="0" dirty="0">
                            <a:effectLst/>
                            <a:latin typeface="Calibri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40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 </a:t>
                          </a:r>
                          <a:endParaRPr lang="ru-RU" sz="1100">
                            <a:effectLst/>
                            <a:latin typeface="Calibri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40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 </a:t>
                          </a:r>
                          <a:endParaRPr lang="ru-RU" sz="1100">
                            <a:effectLst/>
                            <a:latin typeface="Calibri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40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 </a:t>
                          </a:r>
                          <a:endParaRPr lang="ru-RU" sz="1100">
                            <a:effectLst/>
                            <a:latin typeface="Calibri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40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 </a:t>
                          </a:r>
                          <a:endParaRPr lang="ru-RU" sz="1100">
                            <a:effectLst/>
                            <a:latin typeface="Calibri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40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 </a:t>
                          </a:r>
                          <a:endParaRPr lang="ru-RU" sz="1100">
                            <a:effectLst/>
                            <a:latin typeface="Calibri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40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 </a:t>
                          </a:r>
                          <a:endParaRPr lang="ru-RU" sz="1100">
                            <a:effectLst/>
                            <a:latin typeface="Calibri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558062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ru-RU" sz="2000" b="1" i="1" smtClean="0">
                                        <a:effectLst/>
                                        <a:latin typeface="Cambria Math" panose="02040503050406030204" pitchFamily="18" charset="0"/>
                                        <a:ea typeface="Times New Roman"/>
                                        <a:cs typeface="Times New Roman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2000" b="1" i="0">
                                        <a:effectLst/>
                                        <a:latin typeface="Cambria Math"/>
                                        <a:ea typeface="Times New Roman"/>
                                        <a:cs typeface="Times New Roman"/>
                                      </a:rPr>
                                      <m:t>𝟐𝐱</m:t>
                                    </m:r>
                                  </m:e>
                                  <m:sup>
                                    <m:r>
                                      <a:rPr lang="en-US" sz="2000" b="1" i="0">
                                        <a:effectLst/>
                                        <a:latin typeface="Cambria Math"/>
                                        <a:ea typeface="Times New Roman"/>
                                        <a:cs typeface="Times New Roman"/>
                                      </a:rPr>
                                      <m:t>𝟐</m:t>
                                    </m:r>
                                  </m:sup>
                                </m:sSup>
                                <m:r>
                                  <a:rPr lang="ru-RU" sz="2000" b="1" i="0" smtClean="0">
                                    <a:effectLst/>
                                    <a:latin typeface="Cambria Math"/>
                                    <a:ea typeface="Times New Roman"/>
                                    <a:cs typeface="Times New Roman"/>
                                  </a:rPr>
                                  <m:t>−</m:t>
                                </m:r>
                                <m:r>
                                  <a:rPr lang="ru-RU" sz="2000" b="1" i="0" smtClean="0">
                                    <a:effectLst/>
                                    <a:latin typeface="Cambria Math"/>
                                    <a:ea typeface="Times New Roman"/>
                                    <a:cs typeface="Times New Roman"/>
                                  </a:rPr>
                                  <m:t>𝟓𝐱</m:t>
                                </m:r>
                                <m:r>
                                  <a:rPr lang="ru-RU" sz="2000" b="1" i="0" smtClean="0">
                                    <a:effectLst/>
                                    <a:latin typeface="Cambria Math"/>
                                    <a:ea typeface="Times New Roman"/>
                                    <a:cs typeface="Times New Roman"/>
                                  </a:rPr>
                                  <m:t>+</m:t>
                                </m:r>
                                <m:r>
                                  <a:rPr lang="ru-RU" sz="2000" b="1" i="0" smtClean="0">
                                    <a:effectLst/>
                                    <a:latin typeface="Cambria Math"/>
                                    <a:ea typeface="Times New Roman"/>
                                    <a:cs typeface="Times New Roman"/>
                                  </a:rPr>
                                  <m:t>𝟑</m:t>
                                </m:r>
                                <m:r>
                                  <a:rPr lang="en-US" sz="2000" b="1" i="0">
                                    <a:effectLst/>
                                    <a:latin typeface="Cambria Math"/>
                                    <a:ea typeface="Times New Roman"/>
                                    <a:cs typeface="Times New Roman"/>
                                  </a:rPr>
                                  <m:t>=</m:t>
                                </m:r>
                                <m:r>
                                  <a:rPr lang="en-US" sz="2000" b="1" i="0">
                                    <a:effectLst/>
                                    <a:latin typeface="Cambria Math"/>
                                    <a:ea typeface="Times New Roman"/>
                                    <a:cs typeface="Times New Roman"/>
                                  </a:rPr>
                                  <m:t>𝟎</m:t>
                                </m:r>
                              </m:oMath>
                            </m:oMathPara>
                          </a14:m>
                          <a:endParaRPr lang="ru-RU" sz="2000" b="1" i="0" dirty="0">
                            <a:effectLst/>
                            <a:latin typeface="Calibri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40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 </a:t>
                          </a:r>
                          <a:endParaRPr lang="ru-RU" sz="1100">
                            <a:effectLst/>
                            <a:latin typeface="Calibri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40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 </a:t>
                          </a:r>
                          <a:endParaRPr lang="ru-RU" sz="1100">
                            <a:effectLst/>
                            <a:latin typeface="Calibri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40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 </a:t>
                          </a:r>
                          <a:endParaRPr lang="ru-RU" sz="1100">
                            <a:effectLst/>
                            <a:latin typeface="Calibri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40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 </a:t>
                          </a:r>
                          <a:endParaRPr lang="ru-RU" sz="1100">
                            <a:effectLst/>
                            <a:latin typeface="Calibri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40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 </a:t>
                          </a:r>
                          <a:endParaRPr lang="ru-RU" sz="1100">
                            <a:effectLst/>
                            <a:latin typeface="Calibri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40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 </a:t>
                          </a:r>
                          <a:endParaRPr lang="ru-RU" sz="1100">
                            <a:effectLst/>
                            <a:latin typeface="Calibri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558062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ru-RU" sz="2000" b="1" i="1" smtClean="0">
                                        <a:effectLst/>
                                        <a:latin typeface="Cambria Math" panose="02040503050406030204" pitchFamily="18" charset="0"/>
                                        <a:ea typeface="Times New Roman"/>
                                        <a:cs typeface="Times New Roman"/>
                                      </a:rPr>
                                    </m:ctrlPr>
                                  </m:sSupPr>
                                  <m:e>
                                    <m:r>
                                      <a:rPr lang="ru-RU" sz="2000" b="1" i="0" smtClean="0">
                                        <a:effectLst/>
                                        <a:latin typeface="Cambria Math"/>
                                        <a:ea typeface="Times New Roman"/>
                                        <a:cs typeface="Times New Roman"/>
                                      </a:rPr>
                                      <m:t>𝟑</m:t>
                                    </m:r>
                                    <m:r>
                                      <a:rPr lang="en-US" sz="2000" b="1" i="0">
                                        <a:effectLst/>
                                        <a:latin typeface="Cambria Math"/>
                                        <a:ea typeface="Times New Roman"/>
                                        <a:cs typeface="Times New Roman"/>
                                      </a:rPr>
                                      <m:t>𝐱</m:t>
                                    </m:r>
                                  </m:e>
                                  <m:sup>
                                    <m:r>
                                      <a:rPr lang="en-US" sz="2000" b="1" i="0">
                                        <a:effectLst/>
                                        <a:latin typeface="Cambria Math"/>
                                        <a:ea typeface="Times New Roman"/>
                                        <a:cs typeface="Times New Roman"/>
                                      </a:rPr>
                                      <m:t>𝟐</m:t>
                                    </m:r>
                                  </m:sup>
                                </m:sSup>
                                <m:r>
                                  <a:rPr lang="ru-RU" sz="2000" b="1" i="0" smtClean="0">
                                    <a:effectLst/>
                                    <a:latin typeface="Cambria Math"/>
                                    <a:ea typeface="Times New Roman"/>
                                    <a:cs typeface="Times New Roman"/>
                                  </a:rPr>
                                  <m:t>+</m:t>
                                </m:r>
                                <m:r>
                                  <a:rPr lang="ru-RU" sz="2000" b="1" i="0" smtClean="0">
                                    <a:effectLst/>
                                    <a:latin typeface="Cambria Math"/>
                                    <a:ea typeface="Times New Roman"/>
                                    <a:cs typeface="Times New Roman"/>
                                  </a:rPr>
                                  <m:t>𝟏𝟐𝐱</m:t>
                                </m:r>
                                <m:r>
                                  <a:rPr lang="ru-RU" sz="2000" b="1" i="0" smtClean="0">
                                    <a:effectLst/>
                                    <a:latin typeface="Cambria Math"/>
                                    <a:ea typeface="Times New Roman"/>
                                    <a:cs typeface="Times New Roman"/>
                                  </a:rPr>
                                  <m:t>−</m:t>
                                </m:r>
                                <m:r>
                                  <a:rPr lang="ru-RU" sz="2000" b="1" i="0" smtClean="0">
                                    <a:effectLst/>
                                    <a:latin typeface="Cambria Math"/>
                                    <a:ea typeface="Times New Roman"/>
                                    <a:cs typeface="Times New Roman"/>
                                  </a:rPr>
                                  <m:t>𝟏𝟓</m:t>
                                </m:r>
                                <m:r>
                                  <a:rPr lang="ru-RU" sz="2000" b="1" i="0" smtClean="0">
                                    <a:effectLst/>
                                    <a:latin typeface="Cambria Math"/>
                                    <a:ea typeface="Times New Roman"/>
                                    <a:cs typeface="Times New Roman"/>
                                  </a:rPr>
                                  <m:t>=</m:t>
                                </m:r>
                                <m:r>
                                  <a:rPr lang="en-US" sz="2000" b="1" i="0">
                                    <a:effectLst/>
                                    <a:latin typeface="Cambria Math"/>
                                    <a:ea typeface="Times New Roman"/>
                                    <a:cs typeface="Times New Roman"/>
                                  </a:rPr>
                                  <m:t>𝟎</m:t>
                                </m:r>
                              </m:oMath>
                            </m:oMathPara>
                          </a14:m>
                          <a:endParaRPr lang="ru-RU" sz="2000" b="1" i="0" dirty="0">
                            <a:effectLst/>
                            <a:latin typeface="Calibri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40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 </a:t>
                          </a:r>
                          <a:endParaRPr lang="ru-RU" sz="1100">
                            <a:effectLst/>
                            <a:latin typeface="Calibri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40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 </a:t>
                          </a:r>
                          <a:endParaRPr lang="ru-RU" sz="1100">
                            <a:effectLst/>
                            <a:latin typeface="Calibri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40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 </a:t>
                          </a:r>
                          <a:endParaRPr lang="ru-RU" sz="1100">
                            <a:effectLst/>
                            <a:latin typeface="Calibri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40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 </a:t>
                          </a:r>
                          <a:endParaRPr lang="ru-RU" sz="1100">
                            <a:effectLst/>
                            <a:latin typeface="Calibri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40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 </a:t>
                          </a:r>
                          <a:endParaRPr lang="ru-RU" sz="1100">
                            <a:effectLst/>
                            <a:latin typeface="Calibri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400" dirty="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 </a:t>
                          </a:r>
                          <a:endParaRPr lang="ru-RU" sz="1100" dirty="0">
                            <a:effectLst/>
                            <a:latin typeface="Calibri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7" name="Таблица 6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164554158"/>
                  </p:ext>
                </p:extLst>
              </p:nvPr>
            </p:nvGraphicFramePr>
            <p:xfrm>
              <a:off x="179512" y="1052735"/>
              <a:ext cx="8568953" cy="4464496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2390683"/>
                    <a:gridCol w="957986"/>
                    <a:gridCol w="923745"/>
                    <a:gridCol w="1112851"/>
                    <a:gridCol w="1112072"/>
                    <a:gridCol w="1112851"/>
                    <a:gridCol w="958765"/>
                  </a:tblGrid>
                  <a:tr h="558062">
                    <a:tc rowSpan="2"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800" b="1" dirty="0">
                              <a:solidFill>
                                <a:srgbClr val="214200"/>
                              </a:solidFill>
                              <a:effectLst/>
                              <a:latin typeface="Arial" panose="020B0604020202020204" pitchFamily="34" charset="0"/>
                              <a:ea typeface="Times New Roman"/>
                              <a:cs typeface="Arial" panose="020B0604020202020204" pitchFamily="34" charset="0"/>
                            </a:rPr>
                            <a:t>Уравнение</a:t>
                          </a:r>
                          <a:endParaRPr lang="ru-RU" sz="1800" dirty="0">
                            <a:solidFill>
                              <a:srgbClr val="214200"/>
                            </a:solidFill>
                            <a:effectLst/>
                            <a:latin typeface="Arial" panose="020B0604020202020204" pitchFamily="34" charset="0"/>
                            <a:ea typeface="Times New Roman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gridSpan="3"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800" b="1">
                              <a:solidFill>
                                <a:srgbClr val="214200"/>
                              </a:solidFill>
                              <a:effectLst/>
                              <a:latin typeface="Arial" panose="020B0604020202020204" pitchFamily="34" charset="0"/>
                              <a:ea typeface="Times New Roman"/>
                              <a:cs typeface="Arial" panose="020B0604020202020204" pitchFamily="34" charset="0"/>
                            </a:rPr>
                            <a:t>Коэффициенты</a:t>
                          </a:r>
                          <a:endParaRPr lang="ru-RU" sz="1800">
                            <a:solidFill>
                              <a:srgbClr val="214200"/>
                            </a:solidFill>
                            <a:effectLst/>
                            <a:latin typeface="Arial" panose="020B0604020202020204" pitchFamily="34" charset="0"/>
                            <a:ea typeface="Times New Roman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 rowSpan="2"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b="1" i="1">
                              <a:solidFill>
                                <a:srgbClr val="214200"/>
                              </a:solidFill>
                              <a:effectLst/>
                              <a:latin typeface="Arial" panose="020B0604020202020204" pitchFamily="34" charset="0"/>
                              <a:ea typeface="Times New Roman"/>
                              <a:cs typeface="Arial" panose="020B0604020202020204" pitchFamily="34" charset="0"/>
                            </a:rPr>
                            <a:t>a + b + c</a:t>
                          </a:r>
                          <a:endParaRPr lang="ru-RU" sz="1800">
                            <a:solidFill>
                              <a:srgbClr val="214200"/>
                            </a:solidFill>
                            <a:effectLst/>
                            <a:latin typeface="Arial" panose="020B0604020202020204" pitchFamily="34" charset="0"/>
                            <a:ea typeface="Times New Roman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800" b="1">
                              <a:solidFill>
                                <a:srgbClr val="214200"/>
                              </a:solidFill>
                              <a:effectLst/>
                              <a:latin typeface="Arial" panose="020B0604020202020204" pitchFamily="34" charset="0"/>
                              <a:ea typeface="Times New Roman"/>
                              <a:cs typeface="Arial" panose="020B0604020202020204" pitchFamily="34" charset="0"/>
                            </a:rPr>
                            <a:t>Корни</a:t>
                          </a:r>
                          <a:endParaRPr lang="ru-RU" sz="1800">
                            <a:solidFill>
                              <a:srgbClr val="214200"/>
                            </a:solidFill>
                            <a:effectLst/>
                            <a:latin typeface="Arial" panose="020B0604020202020204" pitchFamily="34" charset="0"/>
                            <a:ea typeface="Times New Roman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</a:tr>
                  <a:tr h="558062">
                    <a:tc v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 i="1">
                              <a:solidFill>
                                <a:srgbClr val="214200"/>
                              </a:solidFill>
                              <a:effectLst/>
                              <a:latin typeface="Arial" panose="020B0604020202020204" pitchFamily="34" charset="0"/>
                              <a:ea typeface="Times New Roman"/>
                              <a:cs typeface="Arial" panose="020B0604020202020204" pitchFamily="34" charset="0"/>
                            </a:rPr>
                            <a:t>a</a:t>
                          </a:r>
                          <a:endParaRPr lang="ru-RU" sz="2400">
                            <a:solidFill>
                              <a:srgbClr val="214200"/>
                            </a:solidFill>
                            <a:effectLst/>
                            <a:latin typeface="Arial" panose="020B0604020202020204" pitchFamily="34" charset="0"/>
                            <a:ea typeface="Times New Roman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 i="1">
                              <a:solidFill>
                                <a:srgbClr val="214200"/>
                              </a:solidFill>
                              <a:effectLst/>
                              <a:latin typeface="Arial" panose="020B0604020202020204" pitchFamily="34" charset="0"/>
                              <a:ea typeface="Times New Roman"/>
                              <a:cs typeface="Arial" panose="020B0604020202020204" pitchFamily="34" charset="0"/>
                            </a:rPr>
                            <a:t>b</a:t>
                          </a:r>
                          <a:endParaRPr lang="ru-RU" sz="2400">
                            <a:solidFill>
                              <a:srgbClr val="214200"/>
                            </a:solidFill>
                            <a:effectLst/>
                            <a:latin typeface="Arial" panose="020B0604020202020204" pitchFamily="34" charset="0"/>
                            <a:ea typeface="Times New Roman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 i="1" dirty="0">
                              <a:solidFill>
                                <a:srgbClr val="214200"/>
                              </a:solidFill>
                              <a:effectLst/>
                              <a:latin typeface="Arial" panose="020B0604020202020204" pitchFamily="34" charset="0"/>
                              <a:ea typeface="Times New Roman"/>
                              <a:cs typeface="Arial" panose="020B0604020202020204" pitchFamily="34" charset="0"/>
                            </a:rPr>
                            <a:t>c</a:t>
                          </a:r>
                          <a:endParaRPr lang="ru-RU" sz="2400" dirty="0">
                            <a:solidFill>
                              <a:srgbClr val="214200"/>
                            </a:solidFill>
                            <a:effectLst/>
                            <a:latin typeface="Arial" panose="020B0604020202020204" pitchFamily="34" charset="0"/>
                            <a:ea typeface="Times New Roman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v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 i="1">
                              <a:solidFill>
                                <a:srgbClr val="214200"/>
                              </a:solidFill>
                              <a:effectLst/>
                              <a:latin typeface="Arial" panose="020B0604020202020204" pitchFamily="34" charset="0"/>
                              <a:ea typeface="Times New Roman"/>
                              <a:cs typeface="Arial" panose="020B0604020202020204" pitchFamily="34" charset="0"/>
                            </a:rPr>
                            <a:t>x</a:t>
                          </a:r>
                          <a:r>
                            <a:rPr lang="en-US" sz="2400" b="1" i="1" baseline="-25000">
                              <a:solidFill>
                                <a:srgbClr val="214200"/>
                              </a:solidFill>
                              <a:effectLst/>
                              <a:latin typeface="Arial" panose="020B0604020202020204" pitchFamily="34" charset="0"/>
                              <a:ea typeface="Times New Roman"/>
                              <a:cs typeface="Arial" panose="020B0604020202020204" pitchFamily="34" charset="0"/>
                            </a:rPr>
                            <a:t>1</a:t>
                          </a:r>
                          <a:endParaRPr lang="ru-RU" sz="2400">
                            <a:solidFill>
                              <a:srgbClr val="214200"/>
                            </a:solidFill>
                            <a:effectLst/>
                            <a:latin typeface="Arial" panose="020B0604020202020204" pitchFamily="34" charset="0"/>
                            <a:ea typeface="Times New Roman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 i="1" dirty="0">
                              <a:solidFill>
                                <a:srgbClr val="214200"/>
                              </a:solidFill>
                              <a:effectLst/>
                              <a:latin typeface="Arial" panose="020B0604020202020204" pitchFamily="34" charset="0"/>
                              <a:ea typeface="Times New Roman"/>
                              <a:cs typeface="Arial" panose="020B0604020202020204" pitchFamily="34" charset="0"/>
                            </a:rPr>
                            <a:t>x</a:t>
                          </a:r>
                          <a:r>
                            <a:rPr lang="en-US" sz="2400" b="1" i="1" baseline="-25000" dirty="0">
                              <a:solidFill>
                                <a:srgbClr val="214200"/>
                              </a:solidFill>
                              <a:effectLst/>
                              <a:latin typeface="Arial" panose="020B0604020202020204" pitchFamily="34" charset="0"/>
                              <a:ea typeface="Times New Roman"/>
                              <a:cs typeface="Arial" panose="020B0604020202020204" pitchFamily="34" charset="0"/>
                            </a:rPr>
                            <a:t>2</a:t>
                          </a:r>
                          <a:endParaRPr lang="ru-RU" sz="2400" dirty="0">
                            <a:solidFill>
                              <a:srgbClr val="214200"/>
                            </a:solidFill>
                            <a:effectLst/>
                            <a:latin typeface="Arial" panose="020B0604020202020204" pitchFamily="34" charset="0"/>
                            <a:ea typeface="Times New Roman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558062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2"/>
                          <a:stretch>
                            <a:fillRect t="-209783" r="-258929" b="-49782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40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 </a:t>
                          </a:r>
                          <a:endParaRPr lang="ru-RU" sz="1100">
                            <a:effectLst/>
                            <a:latin typeface="Calibri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40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 </a:t>
                          </a:r>
                          <a:endParaRPr lang="ru-RU" sz="1100">
                            <a:effectLst/>
                            <a:latin typeface="Calibri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40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 </a:t>
                          </a:r>
                          <a:endParaRPr lang="ru-RU" sz="1100">
                            <a:effectLst/>
                            <a:latin typeface="Calibri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40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 </a:t>
                          </a:r>
                          <a:endParaRPr lang="ru-RU" sz="1100">
                            <a:effectLst/>
                            <a:latin typeface="Calibri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40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 </a:t>
                          </a:r>
                          <a:endParaRPr lang="ru-RU" sz="1100">
                            <a:effectLst/>
                            <a:latin typeface="Calibri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40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 </a:t>
                          </a:r>
                          <a:endParaRPr lang="ru-RU" sz="1100">
                            <a:effectLst/>
                            <a:latin typeface="Calibri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558062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2"/>
                          <a:stretch>
                            <a:fillRect t="-313187" r="-258929" b="-40329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400" dirty="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 </a:t>
                          </a:r>
                          <a:endParaRPr lang="ru-RU" sz="1100" dirty="0">
                            <a:effectLst/>
                            <a:latin typeface="Calibri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40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 </a:t>
                          </a:r>
                          <a:endParaRPr lang="ru-RU" sz="1100">
                            <a:effectLst/>
                            <a:latin typeface="Calibri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400" dirty="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 </a:t>
                          </a:r>
                          <a:endParaRPr lang="ru-RU" sz="1100" dirty="0">
                            <a:effectLst/>
                            <a:latin typeface="Calibri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40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 </a:t>
                          </a:r>
                          <a:endParaRPr lang="ru-RU" sz="1100">
                            <a:effectLst/>
                            <a:latin typeface="Calibri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400" dirty="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 </a:t>
                          </a:r>
                          <a:endParaRPr lang="ru-RU" sz="1100" dirty="0">
                            <a:effectLst/>
                            <a:latin typeface="Calibri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40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 </a:t>
                          </a:r>
                          <a:endParaRPr lang="ru-RU" sz="1100">
                            <a:effectLst/>
                            <a:latin typeface="Calibri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558062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2"/>
                          <a:stretch>
                            <a:fillRect t="-408696" r="-258929" b="-29891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40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 </a:t>
                          </a:r>
                          <a:endParaRPr lang="ru-RU" sz="1100">
                            <a:effectLst/>
                            <a:latin typeface="Calibri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40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 </a:t>
                          </a:r>
                          <a:endParaRPr lang="ru-RU" sz="1100">
                            <a:effectLst/>
                            <a:latin typeface="Calibri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40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 </a:t>
                          </a:r>
                          <a:endParaRPr lang="ru-RU" sz="1100">
                            <a:effectLst/>
                            <a:latin typeface="Calibri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40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 </a:t>
                          </a:r>
                          <a:endParaRPr lang="ru-RU" sz="1100">
                            <a:effectLst/>
                            <a:latin typeface="Calibri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40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 </a:t>
                          </a:r>
                          <a:endParaRPr lang="ru-RU" sz="1100">
                            <a:effectLst/>
                            <a:latin typeface="Calibri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40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 </a:t>
                          </a:r>
                          <a:endParaRPr lang="ru-RU" sz="1100">
                            <a:effectLst/>
                            <a:latin typeface="Calibri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558062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2"/>
                          <a:stretch>
                            <a:fillRect t="-514286" r="-258929" b="-20219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40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 </a:t>
                          </a:r>
                          <a:endParaRPr lang="ru-RU" sz="1100">
                            <a:effectLst/>
                            <a:latin typeface="Calibri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40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 </a:t>
                          </a:r>
                          <a:endParaRPr lang="ru-RU" sz="1100">
                            <a:effectLst/>
                            <a:latin typeface="Calibri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40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 </a:t>
                          </a:r>
                          <a:endParaRPr lang="ru-RU" sz="1100">
                            <a:effectLst/>
                            <a:latin typeface="Calibri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40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 </a:t>
                          </a:r>
                          <a:endParaRPr lang="ru-RU" sz="1100">
                            <a:effectLst/>
                            <a:latin typeface="Calibri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40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 </a:t>
                          </a:r>
                          <a:endParaRPr lang="ru-RU" sz="1100">
                            <a:effectLst/>
                            <a:latin typeface="Calibri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40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 </a:t>
                          </a:r>
                          <a:endParaRPr lang="ru-RU" sz="1100">
                            <a:effectLst/>
                            <a:latin typeface="Calibri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558062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2"/>
                          <a:stretch>
                            <a:fillRect t="-607609" r="-258929" b="-1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40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 </a:t>
                          </a:r>
                          <a:endParaRPr lang="ru-RU" sz="1100">
                            <a:effectLst/>
                            <a:latin typeface="Calibri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40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 </a:t>
                          </a:r>
                          <a:endParaRPr lang="ru-RU" sz="1100">
                            <a:effectLst/>
                            <a:latin typeface="Calibri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40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 </a:t>
                          </a:r>
                          <a:endParaRPr lang="ru-RU" sz="1100">
                            <a:effectLst/>
                            <a:latin typeface="Calibri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40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 </a:t>
                          </a:r>
                          <a:endParaRPr lang="ru-RU" sz="1100">
                            <a:effectLst/>
                            <a:latin typeface="Calibri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40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 </a:t>
                          </a:r>
                          <a:endParaRPr lang="ru-RU" sz="1100">
                            <a:effectLst/>
                            <a:latin typeface="Calibri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40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 </a:t>
                          </a:r>
                          <a:endParaRPr lang="ru-RU" sz="1100">
                            <a:effectLst/>
                            <a:latin typeface="Calibri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558062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2"/>
                          <a:stretch>
                            <a:fillRect t="-715385" r="-258929" b="-109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40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 </a:t>
                          </a:r>
                          <a:endParaRPr lang="ru-RU" sz="1100">
                            <a:effectLst/>
                            <a:latin typeface="Calibri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40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 </a:t>
                          </a:r>
                          <a:endParaRPr lang="ru-RU" sz="1100">
                            <a:effectLst/>
                            <a:latin typeface="Calibri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40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 </a:t>
                          </a:r>
                          <a:endParaRPr lang="ru-RU" sz="1100">
                            <a:effectLst/>
                            <a:latin typeface="Calibri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40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 </a:t>
                          </a:r>
                          <a:endParaRPr lang="ru-RU" sz="1100">
                            <a:effectLst/>
                            <a:latin typeface="Calibri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40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 </a:t>
                          </a:r>
                          <a:endParaRPr lang="ru-RU" sz="1100">
                            <a:effectLst/>
                            <a:latin typeface="Calibri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400" dirty="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 </a:t>
                          </a:r>
                          <a:endParaRPr lang="ru-RU" sz="1100" dirty="0">
                            <a:effectLst/>
                            <a:latin typeface="Calibri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4213673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Группа 16"/>
          <p:cNvGrpSpPr/>
          <p:nvPr/>
        </p:nvGrpSpPr>
        <p:grpSpPr>
          <a:xfrm>
            <a:off x="0" y="72000"/>
            <a:ext cx="9144000" cy="468000"/>
            <a:chOff x="0" y="72000"/>
            <a:chExt cx="9144000" cy="468000"/>
          </a:xfrm>
        </p:grpSpPr>
        <p:sp>
          <p:nvSpPr>
            <p:cNvPr id="10" name="Прямоугольник 9"/>
            <p:cNvSpPr/>
            <p:nvPr userDrawn="1"/>
          </p:nvSpPr>
          <p:spPr>
            <a:xfrm>
              <a:off x="0" y="72000"/>
              <a:ext cx="9144000" cy="46800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267034"/>
                </a:solidFill>
              </a:endParaRPr>
            </a:p>
          </p:txBody>
        </p:sp>
        <p:cxnSp>
          <p:nvCxnSpPr>
            <p:cNvPr id="11" name="Прямая соединительная линия 10"/>
            <p:cNvCxnSpPr/>
            <p:nvPr userDrawn="1"/>
          </p:nvCxnSpPr>
          <p:spPr>
            <a:xfrm>
              <a:off x="0" y="540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 userDrawn="1"/>
          </p:nvCxnSpPr>
          <p:spPr>
            <a:xfrm>
              <a:off x="0" y="72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36000"/>
            <a:ext cx="9144000" cy="591376"/>
          </a:xfrm>
        </p:spPr>
        <p:txBody>
          <a:bodyPr>
            <a:normAutofit/>
          </a:bodyPr>
          <a:lstStyle/>
          <a:p>
            <a:r>
              <a:rPr lang="ru-RU" b="0" dirty="0">
                <a:ln>
                  <a:noFill/>
                </a:ln>
                <a:solidFill>
                  <a:schemeClr val="bg1"/>
                </a:solidFill>
                <a:effectLst/>
              </a:rPr>
              <a:t> </a:t>
            </a:r>
            <a:r>
              <a:rPr lang="ru-RU" b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 Проверяем</a:t>
            </a:r>
            <a:endParaRPr lang="ru-RU" b="0" dirty="0">
              <a:ln>
                <a:solidFill>
                  <a:schemeClr val="bg1"/>
                </a:solidFill>
              </a:ln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7" name="Таблица 6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564813017"/>
                  </p:ext>
                </p:extLst>
              </p:nvPr>
            </p:nvGraphicFramePr>
            <p:xfrm>
              <a:off x="179512" y="1052735"/>
              <a:ext cx="8568953" cy="4464496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2390683"/>
                    <a:gridCol w="957986"/>
                    <a:gridCol w="923745"/>
                    <a:gridCol w="1112851"/>
                    <a:gridCol w="1112072"/>
                    <a:gridCol w="1112851"/>
                    <a:gridCol w="958765"/>
                  </a:tblGrid>
                  <a:tr h="558062">
                    <a:tc rowSpan="2"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800" b="1" dirty="0">
                              <a:solidFill>
                                <a:srgbClr val="214200"/>
                              </a:solidFill>
                              <a:effectLst/>
                              <a:latin typeface="Arial" panose="020B0604020202020204" pitchFamily="34" charset="0"/>
                              <a:ea typeface="Times New Roman"/>
                              <a:cs typeface="Arial" panose="020B0604020202020204" pitchFamily="34" charset="0"/>
                            </a:rPr>
                            <a:t>Уравнение</a:t>
                          </a:r>
                          <a:endParaRPr lang="ru-RU" sz="1800" dirty="0">
                            <a:solidFill>
                              <a:srgbClr val="214200"/>
                            </a:solidFill>
                            <a:effectLst/>
                            <a:latin typeface="Arial" panose="020B0604020202020204" pitchFamily="34" charset="0"/>
                            <a:ea typeface="Times New Roman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gridSpan="3"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800" b="1">
                              <a:solidFill>
                                <a:srgbClr val="214200"/>
                              </a:solidFill>
                              <a:effectLst/>
                              <a:latin typeface="Arial" panose="020B0604020202020204" pitchFamily="34" charset="0"/>
                              <a:ea typeface="Times New Roman"/>
                              <a:cs typeface="Arial" panose="020B0604020202020204" pitchFamily="34" charset="0"/>
                            </a:rPr>
                            <a:t>Коэффициенты</a:t>
                          </a:r>
                          <a:endParaRPr lang="ru-RU" sz="1800">
                            <a:solidFill>
                              <a:srgbClr val="214200"/>
                            </a:solidFill>
                            <a:effectLst/>
                            <a:latin typeface="Arial" panose="020B0604020202020204" pitchFamily="34" charset="0"/>
                            <a:ea typeface="Times New Roman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 rowSpan="2"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b="1" i="1">
                              <a:solidFill>
                                <a:srgbClr val="214200"/>
                              </a:solidFill>
                              <a:effectLst/>
                              <a:latin typeface="Arial" panose="020B0604020202020204" pitchFamily="34" charset="0"/>
                              <a:ea typeface="Times New Roman"/>
                              <a:cs typeface="Arial" panose="020B0604020202020204" pitchFamily="34" charset="0"/>
                            </a:rPr>
                            <a:t>a + b + c</a:t>
                          </a:r>
                          <a:endParaRPr lang="ru-RU" sz="1800">
                            <a:solidFill>
                              <a:srgbClr val="214200"/>
                            </a:solidFill>
                            <a:effectLst/>
                            <a:latin typeface="Arial" panose="020B0604020202020204" pitchFamily="34" charset="0"/>
                            <a:ea typeface="Times New Roman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800" b="1">
                              <a:solidFill>
                                <a:srgbClr val="214200"/>
                              </a:solidFill>
                              <a:effectLst/>
                              <a:latin typeface="Arial" panose="020B0604020202020204" pitchFamily="34" charset="0"/>
                              <a:ea typeface="Times New Roman"/>
                              <a:cs typeface="Arial" panose="020B0604020202020204" pitchFamily="34" charset="0"/>
                            </a:rPr>
                            <a:t>Корни</a:t>
                          </a:r>
                          <a:endParaRPr lang="ru-RU" sz="1800">
                            <a:solidFill>
                              <a:srgbClr val="214200"/>
                            </a:solidFill>
                            <a:effectLst/>
                            <a:latin typeface="Arial" panose="020B0604020202020204" pitchFamily="34" charset="0"/>
                            <a:ea typeface="Times New Roman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</a:tr>
                  <a:tr h="558062">
                    <a:tc v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 i="1" dirty="0">
                              <a:solidFill>
                                <a:srgbClr val="214200"/>
                              </a:solidFill>
                              <a:effectLst/>
                              <a:latin typeface="Arial" panose="020B0604020202020204" pitchFamily="34" charset="0"/>
                              <a:ea typeface="Times New Roman"/>
                              <a:cs typeface="Arial" panose="020B0604020202020204" pitchFamily="34" charset="0"/>
                            </a:rPr>
                            <a:t>a</a:t>
                          </a:r>
                          <a:endParaRPr lang="ru-RU" sz="2400" dirty="0">
                            <a:solidFill>
                              <a:srgbClr val="214200"/>
                            </a:solidFill>
                            <a:effectLst/>
                            <a:latin typeface="Arial" panose="020B0604020202020204" pitchFamily="34" charset="0"/>
                            <a:ea typeface="Times New Roman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 i="1">
                              <a:solidFill>
                                <a:srgbClr val="214200"/>
                              </a:solidFill>
                              <a:effectLst/>
                              <a:latin typeface="Arial" panose="020B0604020202020204" pitchFamily="34" charset="0"/>
                              <a:ea typeface="Times New Roman"/>
                              <a:cs typeface="Arial" panose="020B0604020202020204" pitchFamily="34" charset="0"/>
                            </a:rPr>
                            <a:t>b</a:t>
                          </a:r>
                          <a:endParaRPr lang="ru-RU" sz="2400">
                            <a:solidFill>
                              <a:srgbClr val="214200"/>
                            </a:solidFill>
                            <a:effectLst/>
                            <a:latin typeface="Arial" panose="020B0604020202020204" pitchFamily="34" charset="0"/>
                            <a:ea typeface="Times New Roman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 i="1" dirty="0">
                              <a:solidFill>
                                <a:srgbClr val="214200"/>
                              </a:solidFill>
                              <a:effectLst/>
                              <a:latin typeface="Arial" panose="020B0604020202020204" pitchFamily="34" charset="0"/>
                              <a:ea typeface="Times New Roman"/>
                              <a:cs typeface="Arial" panose="020B0604020202020204" pitchFamily="34" charset="0"/>
                            </a:rPr>
                            <a:t>c</a:t>
                          </a:r>
                          <a:endParaRPr lang="ru-RU" sz="2400" dirty="0">
                            <a:solidFill>
                              <a:srgbClr val="214200"/>
                            </a:solidFill>
                            <a:effectLst/>
                            <a:latin typeface="Arial" panose="020B0604020202020204" pitchFamily="34" charset="0"/>
                            <a:ea typeface="Times New Roman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v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 i="1">
                              <a:solidFill>
                                <a:srgbClr val="214200"/>
                              </a:solidFill>
                              <a:effectLst/>
                              <a:latin typeface="Arial" panose="020B0604020202020204" pitchFamily="34" charset="0"/>
                              <a:ea typeface="Times New Roman"/>
                              <a:cs typeface="Arial" panose="020B0604020202020204" pitchFamily="34" charset="0"/>
                            </a:rPr>
                            <a:t>x</a:t>
                          </a:r>
                          <a:r>
                            <a:rPr lang="en-US" sz="2400" b="1" i="1" baseline="-25000">
                              <a:solidFill>
                                <a:srgbClr val="214200"/>
                              </a:solidFill>
                              <a:effectLst/>
                              <a:latin typeface="Arial" panose="020B0604020202020204" pitchFamily="34" charset="0"/>
                              <a:ea typeface="Times New Roman"/>
                              <a:cs typeface="Arial" panose="020B0604020202020204" pitchFamily="34" charset="0"/>
                            </a:rPr>
                            <a:t>1</a:t>
                          </a:r>
                          <a:endParaRPr lang="ru-RU" sz="2400">
                            <a:solidFill>
                              <a:srgbClr val="214200"/>
                            </a:solidFill>
                            <a:effectLst/>
                            <a:latin typeface="Arial" panose="020B0604020202020204" pitchFamily="34" charset="0"/>
                            <a:ea typeface="Times New Roman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 i="1" dirty="0">
                              <a:solidFill>
                                <a:srgbClr val="214200"/>
                              </a:solidFill>
                              <a:effectLst/>
                              <a:latin typeface="Arial" panose="020B0604020202020204" pitchFamily="34" charset="0"/>
                              <a:ea typeface="Times New Roman"/>
                              <a:cs typeface="Arial" panose="020B0604020202020204" pitchFamily="34" charset="0"/>
                            </a:rPr>
                            <a:t>x</a:t>
                          </a:r>
                          <a:r>
                            <a:rPr lang="en-US" sz="2400" b="1" i="1" baseline="-25000" dirty="0">
                              <a:solidFill>
                                <a:srgbClr val="214200"/>
                              </a:solidFill>
                              <a:effectLst/>
                              <a:latin typeface="Arial" panose="020B0604020202020204" pitchFamily="34" charset="0"/>
                              <a:ea typeface="Times New Roman"/>
                              <a:cs typeface="Arial" panose="020B0604020202020204" pitchFamily="34" charset="0"/>
                            </a:rPr>
                            <a:t>2</a:t>
                          </a:r>
                          <a:endParaRPr lang="ru-RU" sz="2400" dirty="0">
                            <a:solidFill>
                              <a:srgbClr val="214200"/>
                            </a:solidFill>
                            <a:effectLst/>
                            <a:latin typeface="Arial" panose="020B0604020202020204" pitchFamily="34" charset="0"/>
                            <a:ea typeface="Times New Roman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558062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sz="2000" b="1" i="1" smtClean="0">
                                        <a:effectLst/>
                                        <a:latin typeface="Cambria Math" panose="02040503050406030204" pitchFamily="18" charset="0"/>
                                        <a:cs typeface="Times New Roman"/>
                                      </a:rPr>
                                    </m:ctrlPr>
                                  </m:sSupPr>
                                  <m:e>
                                    <m:r>
                                      <a:rPr lang="ru-RU" sz="2000" b="1" i="0" smtClean="0">
                                        <a:effectLst/>
                                        <a:latin typeface="Cambria Math"/>
                                        <a:cs typeface="Times New Roman"/>
                                      </a:rPr>
                                      <m:t>х</m:t>
                                    </m:r>
                                  </m:e>
                                  <m:sup>
                                    <m:r>
                                      <a:rPr lang="ru-RU" sz="2000" b="1" i="0" smtClean="0">
                                        <a:effectLst/>
                                        <a:latin typeface="Cambria Math"/>
                                        <a:cs typeface="Times New Roman"/>
                                      </a:rPr>
                                      <m:t>𝟐</m:t>
                                    </m:r>
                                  </m:sup>
                                </m:sSup>
                                <m:r>
                                  <a:rPr lang="en-US" sz="2000" b="1" i="0">
                                    <a:effectLst/>
                                    <a:latin typeface="Cambria Math"/>
                                    <a:ea typeface="Times New Roman"/>
                                    <a:cs typeface="Times New Roman"/>
                                  </a:rPr>
                                  <m:t>+</m:t>
                                </m:r>
                                <m:r>
                                  <a:rPr lang="en-US" sz="2000" b="1" i="0">
                                    <a:effectLst/>
                                    <a:latin typeface="Cambria Math"/>
                                    <a:ea typeface="Times New Roman"/>
                                    <a:cs typeface="Times New Roman"/>
                                  </a:rPr>
                                  <m:t>𝟑𝐱</m:t>
                                </m:r>
                                <m:r>
                                  <a:rPr lang="en-US" sz="2000" b="1" i="0">
                                    <a:effectLst/>
                                    <a:latin typeface="Cambria Math"/>
                                    <a:ea typeface="Times New Roman"/>
                                    <a:cs typeface="Times New Roman"/>
                                  </a:rPr>
                                  <m:t>−</m:t>
                                </m:r>
                                <m:r>
                                  <a:rPr lang="en-US" sz="2000" b="1" i="0">
                                    <a:effectLst/>
                                    <a:latin typeface="Cambria Math"/>
                                    <a:ea typeface="Times New Roman"/>
                                    <a:cs typeface="Times New Roman"/>
                                  </a:rPr>
                                  <m:t>𝟒</m:t>
                                </m:r>
                                <m:r>
                                  <a:rPr lang="en-US" sz="2000" b="1" i="0">
                                    <a:effectLst/>
                                    <a:latin typeface="Cambria Math"/>
                                    <a:ea typeface="Times New Roman"/>
                                    <a:cs typeface="Times New Roman"/>
                                  </a:rPr>
                                  <m:t>=</m:t>
                                </m:r>
                                <m:r>
                                  <a:rPr lang="en-US" sz="2000" b="1" i="0">
                                    <a:effectLst/>
                                    <a:latin typeface="Cambria Math"/>
                                    <a:ea typeface="Times New Roman"/>
                                    <a:cs typeface="Times New Roman"/>
                                  </a:rPr>
                                  <m:t>𝟎</m:t>
                                </m:r>
                              </m:oMath>
                            </m:oMathPara>
                          </a14:m>
                          <a:endParaRPr lang="ru-RU" sz="2000" b="1" i="0" dirty="0">
                            <a:effectLst/>
                            <a:latin typeface="Calibri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3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400" dirty="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 </a:t>
                          </a:r>
                          <a:endParaRPr lang="ru-RU" sz="1100" dirty="0">
                            <a:effectLst/>
                            <a:latin typeface="Calibri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3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400" dirty="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 </a:t>
                          </a:r>
                          <a:endParaRPr lang="ru-RU" sz="1100" dirty="0">
                            <a:effectLst/>
                            <a:latin typeface="Calibri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3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400" dirty="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 </a:t>
                          </a:r>
                          <a:endParaRPr lang="ru-RU" sz="1100" dirty="0">
                            <a:effectLst/>
                            <a:latin typeface="Calibri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3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400" dirty="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 </a:t>
                          </a:r>
                          <a:endParaRPr lang="ru-RU" sz="1100" dirty="0">
                            <a:effectLst/>
                            <a:latin typeface="Calibri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3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400" dirty="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 </a:t>
                          </a:r>
                          <a:endParaRPr lang="ru-RU" sz="1100" dirty="0">
                            <a:effectLst/>
                            <a:latin typeface="Calibri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3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400" dirty="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 </a:t>
                          </a:r>
                          <a:endParaRPr lang="ru-RU" sz="1100" dirty="0">
                            <a:effectLst/>
                            <a:latin typeface="Calibri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3">
                            <a:lumMod val="40000"/>
                            <a:lumOff val="60000"/>
                          </a:schemeClr>
                        </a:solidFill>
                      </a:tcPr>
                    </a:tc>
                  </a:tr>
                  <a:tr h="558062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kumimoji="0" lang="ru-RU" sz="20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Times New Roman"/>
                                        <a:cs typeface="Times New Roman"/>
                                      </a:rPr>
                                    </m:ctrlPr>
                                  </m:sSupPr>
                                  <m:e>
                                    <m:r>
                                      <a:rPr kumimoji="0" lang="en-US" sz="2000" b="1" i="0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/>
                                        <a:ea typeface="Times New Roman"/>
                                        <a:cs typeface="Times New Roman"/>
                                      </a:rPr>
                                      <m:t>𝐱</m:t>
                                    </m:r>
                                  </m:e>
                                  <m:sup>
                                    <m:r>
                                      <a:rPr kumimoji="0" lang="en-US" sz="2000" b="1" i="0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/>
                                        <a:ea typeface="Times New Roman"/>
                                        <a:cs typeface="Times New Roman"/>
                                      </a:rPr>
                                      <m:t>𝟐</m:t>
                                    </m:r>
                                  </m:sup>
                                </m:sSup>
                                <m:r>
                                  <a:rPr kumimoji="0" lang="en-US" sz="2000" b="1" i="0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/>
                                    <a:ea typeface="Times New Roman"/>
                                    <a:cs typeface="Times New Roman"/>
                                  </a:rPr>
                                  <m:t>+</m:t>
                                </m:r>
                                <m:r>
                                  <a:rPr kumimoji="0" lang="en-US" sz="2000" b="1" i="0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/>
                                    <a:ea typeface="Times New Roman"/>
                                    <a:cs typeface="Times New Roman"/>
                                  </a:rPr>
                                  <m:t>𝐱</m:t>
                                </m:r>
                                <m:r>
                                  <a:rPr kumimoji="0" lang="en-US" sz="2000" b="1" i="0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/>
                                    <a:ea typeface="Times New Roman"/>
                                    <a:cs typeface="Times New Roman"/>
                                  </a:rPr>
                                  <m:t>−</m:t>
                                </m:r>
                                <m:r>
                                  <a:rPr kumimoji="0" lang="en-US" sz="2000" b="1" i="0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/>
                                    <a:ea typeface="Times New Roman"/>
                                    <a:cs typeface="Times New Roman"/>
                                  </a:rPr>
                                  <m:t>𝟐</m:t>
                                </m:r>
                                <m:r>
                                  <a:rPr kumimoji="0" lang="en-US" sz="2000" b="1" i="0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/>
                                    <a:ea typeface="Times New Roman"/>
                                    <a:cs typeface="Times New Roman"/>
                                  </a:rPr>
                                  <m:t>=</m:t>
                                </m:r>
                                <m:r>
                                  <a:rPr kumimoji="0" lang="en-US" sz="2000" b="1" i="0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/>
                                    <a:ea typeface="Times New Roman"/>
                                    <a:cs typeface="Times New Roman"/>
                                  </a:rPr>
                                  <m:t>𝟎</m:t>
                                </m:r>
                              </m:oMath>
                            </m:oMathPara>
                          </a14:m>
                          <a:endParaRPr lang="ru-RU" sz="2000" b="1" i="0" dirty="0">
                            <a:effectLst/>
                            <a:latin typeface="Calibri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3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400" dirty="0" smtClean="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 </a:t>
                          </a:r>
                          <a:endParaRPr lang="ru-RU" sz="1100" dirty="0">
                            <a:effectLst/>
                            <a:latin typeface="Calibri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3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400" dirty="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 </a:t>
                          </a:r>
                          <a:endParaRPr lang="ru-RU" sz="1100" dirty="0">
                            <a:effectLst/>
                            <a:latin typeface="Calibri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3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400" dirty="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 </a:t>
                          </a:r>
                          <a:endParaRPr lang="ru-RU" sz="1100" dirty="0">
                            <a:effectLst/>
                            <a:latin typeface="Calibri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3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400" dirty="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 </a:t>
                          </a:r>
                          <a:endParaRPr lang="ru-RU" sz="1100" dirty="0">
                            <a:effectLst/>
                            <a:latin typeface="Calibri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3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400" dirty="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 </a:t>
                          </a:r>
                          <a:endParaRPr lang="ru-RU" sz="1100" dirty="0">
                            <a:effectLst/>
                            <a:latin typeface="Calibri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3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400" dirty="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 </a:t>
                          </a:r>
                          <a:endParaRPr lang="ru-RU" sz="1100" dirty="0">
                            <a:effectLst/>
                            <a:latin typeface="Calibri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3">
                            <a:lumMod val="40000"/>
                            <a:lumOff val="60000"/>
                          </a:schemeClr>
                        </a:solidFill>
                      </a:tcPr>
                    </a:tc>
                  </a:tr>
                  <a:tr h="558062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kumimoji="0" lang="ru-RU" sz="20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Times New Roman"/>
                                        <a:cs typeface="Times New Roman"/>
                                      </a:rPr>
                                    </m:ctrlPr>
                                  </m:sSupPr>
                                  <m:e>
                                    <m:r>
                                      <a:rPr kumimoji="0" lang="en-US" sz="2000" b="1" i="0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/>
                                        <a:ea typeface="Times New Roman"/>
                                        <a:cs typeface="Times New Roman"/>
                                      </a:rPr>
                                      <m:t>𝐱</m:t>
                                    </m:r>
                                  </m:e>
                                  <m:sup>
                                    <m:r>
                                      <a:rPr kumimoji="0" lang="en-US" sz="2000" b="1" i="0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/>
                                        <a:ea typeface="Times New Roman"/>
                                        <a:cs typeface="Times New Roman"/>
                                      </a:rPr>
                                      <m:t>𝟐</m:t>
                                    </m:r>
                                  </m:sup>
                                </m:sSup>
                                <m:r>
                                  <a:rPr kumimoji="0" lang="en-US" sz="2000" b="1" i="0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/>
                                    <a:ea typeface="Times New Roman"/>
                                    <a:cs typeface="Times New Roman"/>
                                  </a:rPr>
                                  <m:t>−</m:t>
                                </m:r>
                                <m:r>
                                  <a:rPr kumimoji="0" lang="en-US" sz="2000" b="1" i="0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/>
                                    <a:ea typeface="Times New Roman"/>
                                    <a:cs typeface="Times New Roman"/>
                                  </a:rPr>
                                  <m:t>𝟒𝐱</m:t>
                                </m:r>
                                <m:r>
                                  <a:rPr kumimoji="0" lang="en-US" sz="2000" b="1" i="0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/>
                                    <a:ea typeface="Times New Roman"/>
                                    <a:cs typeface="Times New Roman"/>
                                  </a:rPr>
                                  <m:t>+</m:t>
                                </m:r>
                                <m:r>
                                  <a:rPr kumimoji="0" lang="en-US" sz="2000" b="1" i="0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/>
                                    <a:ea typeface="Times New Roman"/>
                                    <a:cs typeface="Times New Roman"/>
                                  </a:rPr>
                                  <m:t>𝟑</m:t>
                                </m:r>
                                <m:r>
                                  <a:rPr kumimoji="0" lang="en-US" sz="2000" b="1" i="0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/>
                                    <a:ea typeface="Times New Roman"/>
                                    <a:cs typeface="Times New Roman"/>
                                  </a:rPr>
                                  <m:t>=</m:t>
                                </m:r>
                                <m:r>
                                  <a:rPr kumimoji="0" lang="en-US" sz="2000" b="1" i="0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/>
                                    <a:ea typeface="Times New Roman"/>
                                    <a:cs typeface="Times New Roman"/>
                                  </a:rPr>
                                  <m:t>𝟎</m:t>
                                </m:r>
                              </m:oMath>
                            </m:oMathPara>
                          </a14:m>
                          <a:endParaRPr lang="ru-RU" sz="2000" b="1" i="0" dirty="0">
                            <a:effectLst/>
                            <a:latin typeface="Calibri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400" dirty="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 </a:t>
                          </a:r>
                          <a:endParaRPr lang="ru-RU" sz="1100" dirty="0">
                            <a:effectLst/>
                            <a:latin typeface="Calibri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400" dirty="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 </a:t>
                          </a:r>
                          <a:endParaRPr lang="ru-RU" sz="1100" dirty="0">
                            <a:effectLst/>
                            <a:latin typeface="Calibri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400" dirty="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 </a:t>
                          </a:r>
                          <a:endParaRPr lang="ru-RU" sz="1100" dirty="0">
                            <a:effectLst/>
                            <a:latin typeface="Calibri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400" dirty="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 </a:t>
                          </a:r>
                          <a:endParaRPr lang="ru-RU" sz="1100" dirty="0">
                            <a:effectLst/>
                            <a:latin typeface="Calibri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400" dirty="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 </a:t>
                          </a:r>
                          <a:endParaRPr lang="ru-RU" sz="1100" dirty="0">
                            <a:effectLst/>
                            <a:latin typeface="Calibri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400" dirty="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 </a:t>
                          </a:r>
                          <a:endParaRPr lang="ru-RU" sz="1100" dirty="0">
                            <a:effectLst/>
                            <a:latin typeface="Calibri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</a:tcPr>
                    </a:tc>
                  </a:tr>
                  <a:tr h="558062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ru-RU" sz="2000" b="1" i="1" smtClean="0">
                                        <a:effectLst/>
                                        <a:latin typeface="Cambria Math" panose="02040503050406030204" pitchFamily="18" charset="0"/>
                                        <a:ea typeface="Times New Roman"/>
                                        <a:cs typeface="Times New Roman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2000" b="1" i="0">
                                        <a:effectLst/>
                                        <a:latin typeface="Cambria Math"/>
                                        <a:ea typeface="Times New Roman"/>
                                        <a:cs typeface="Times New Roman"/>
                                      </a:rPr>
                                      <m:t>𝐱</m:t>
                                    </m:r>
                                  </m:e>
                                  <m:sup>
                                    <m:r>
                                      <a:rPr lang="en-US" sz="2000" b="1" i="0">
                                        <a:effectLst/>
                                        <a:latin typeface="Cambria Math"/>
                                        <a:ea typeface="Times New Roman"/>
                                        <a:cs typeface="Times New Roman"/>
                                      </a:rPr>
                                      <m:t>𝟐</m:t>
                                    </m:r>
                                  </m:sup>
                                </m:sSup>
                                <m:r>
                                  <a:rPr lang="ru-RU" sz="2000" b="1" i="0" smtClean="0">
                                    <a:effectLst/>
                                    <a:latin typeface="Cambria Math"/>
                                    <a:ea typeface="Times New Roman"/>
                                    <a:cs typeface="Times New Roman"/>
                                  </a:rPr>
                                  <m:t>+</m:t>
                                </m:r>
                                <m:r>
                                  <a:rPr lang="ru-RU" sz="2000" b="1" i="0" smtClean="0">
                                    <a:effectLst/>
                                    <a:latin typeface="Cambria Math"/>
                                    <a:ea typeface="Times New Roman"/>
                                    <a:cs typeface="Times New Roman"/>
                                  </a:rPr>
                                  <m:t>𝟓𝐱</m:t>
                                </m:r>
                                <m:r>
                                  <a:rPr lang="ru-RU" sz="2000" b="1" i="0" smtClean="0">
                                    <a:effectLst/>
                                    <a:latin typeface="Cambria Math"/>
                                    <a:ea typeface="Times New Roman"/>
                                    <a:cs typeface="Times New Roman"/>
                                  </a:rPr>
                                  <m:t>−</m:t>
                                </m:r>
                                <m:r>
                                  <a:rPr lang="ru-RU" sz="2000" b="1" i="0" smtClean="0">
                                    <a:effectLst/>
                                    <a:latin typeface="Cambria Math"/>
                                    <a:ea typeface="Times New Roman"/>
                                    <a:cs typeface="Times New Roman"/>
                                  </a:rPr>
                                  <m:t>𝟔</m:t>
                                </m:r>
                                <m:r>
                                  <a:rPr lang="en-US" sz="2000" b="1" i="0">
                                    <a:effectLst/>
                                    <a:latin typeface="Cambria Math"/>
                                    <a:ea typeface="Times New Roman"/>
                                    <a:cs typeface="Times New Roman"/>
                                  </a:rPr>
                                  <m:t>=</m:t>
                                </m:r>
                                <m:r>
                                  <a:rPr lang="en-US" sz="2000" b="1" i="0">
                                    <a:effectLst/>
                                    <a:latin typeface="Cambria Math"/>
                                    <a:ea typeface="Times New Roman"/>
                                    <a:cs typeface="Times New Roman"/>
                                  </a:rPr>
                                  <m:t>𝟎</m:t>
                                </m:r>
                              </m:oMath>
                            </m:oMathPara>
                          </a14:m>
                          <a:endParaRPr lang="ru-RU" sz="2000" b="1" i="0" dirty="0">
                            <a:effectLst/>
                            <a:latin typeface="Calibri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400" dirty="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 </a:t>
                          </a:r>
                          <a:endParaRPr lang="ru-RU" sz="1100" dirty="0">
                            <a:effectLst/>
                            <a:latin typeface="Calibri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400" dirty="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 </a:t>
                          </a:r>
                          <a:endParaRPr lang="ru-RU" sz="1100" dirty="0">
                            <a:effectLst/>
                            <a:latin typeface="Calibri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400" dirty="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 </a:t>
                          </a:r>
                          <a:endParaRPr lang="ru-RU" sz="1100" dirty="0">
                            <a:effectLst/>
                            <a:latin typeface="Calibri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400" dirty="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 </a:t>
                          </a:r>
                          <a:endParaRPr lang="ru-RU" sz="1100" dirty="0">
                            <a:effectLst/>
                            <a:latin typeface="Calibri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400" dirty="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 </a:t>
                          </a:r>
                          <a:endParaRPr lang="ru-RU" sz="1100" dirty="0">
                            <a:effectLst/>
                            <a:latin typeface="Calibri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400" dirty="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 </a:t>
                          </a:r>
                          <a:endParaRPr lang="ru-RU" sz="1100" dirty="0">
                            <a:effectLst/>
                            <a:latin typeface="Calibri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</a:tcPr>
                    </a:tc>
                  </a:tr>
                  <a:tr h="558062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ru-RU" sz="2000" b="1" i="1" smtClean="0">
                                        <a:effectLst/>
                                        <a:latin typeface="Cambria Math" panose="02040503050406030204" pitchFamily="18" charset="0"/>
                                        <a:ea typeface="Times New Roman"/>
                                        <a:cs typeface="Times New Roman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2000" b="1" i="0">
                                        <a:effectLst/>
                                        <a:latin typeface="Cambria Math"/>
                                        <a:ea typeface="Times New Roman"/>
                                        <a:cs typeface="Times New Roman"/>
                                      </a:rPr>
                                      <m:t>𝟐𝐱</m:t>
                                    </m:r>
                                  </m:e>
                                  <m:sup>
                                    <m:r>
                                      <a:rPr lang="en-US" sz="2000" b="1" i="0">
                                        <a:effectLst/>
                                        <a:latin typeface="Cambria Math"/>
                                        <a:ea typeface="Times New Roman"/>
                                        <a:cs typeface="Times New Roman"/>
                                      </a:rPr>
                                      <m:t>𝟐</m:t>
                                    </m:r>
                                  </m:sup>
                                </m:sSup>
                                <m:r>
                                  <a:rPr lang="ru-RU" sz="2000" b="1" i="0" smtClean="0">
                                    <a:effectLst/>
                                    <a:latin typeface="Cambria Math"/>
                                    <a:ea typeface="Times New Roman"/>
                                    <a:cs typeface="Times New Roman"/>
                                  </a:rPr>
                                  <m:t>−</m:t>
                                </m:r>
                                <m:r>
                                  <a:rPr lang="ru-RU" sz="2000" b="1" i="0" smtClean="0">
                                    <a:effectLst/>
                                    <a:latin typeface="Cambria Math"/>
                                    <a:ea typeface="Times New Roman"/>
                                    <a:cs typeface="Times New Roman"/>
                                  </a:rPr>
                                  <m:t>𝟓𝐱</m:t>
                                </m:r>
                                <m:r>
                                  <a:rPr lang="ru-RU" sz="2000" b="1" i="0" smtClean="0">
                                    <a:effectLst/>
                                    <a:latin typeface="Cambria Math"/>
                                    <a:ea typeface="Times New Roman"/>
                                    <a:cs typeface="Times New Roman"/>
                                  </a:rPr>
                                  <m:t>+</m:t>
                                </m:r>
                                <m:r>
                                  <a:rPr lang="ru-RU" sz="2000" b="1" i="0" smtClean="0">
                                    <a:effectLst/>
                                    <a:latin typeface="Cambria Math"/>
                                    <a:ea typeface="Times New Roman"/>
                                    <a:cs typeface="Times New Roman"/>
                                  </a:rPr>
                                  <m:t>𝟑</m:t>
                                </m:r>
                                <m:r>
                                  <a:rPr lang="en-US" sz="2000" b="1" i="0">
                                    <a:effectLst/>
                                    <a:latin typeface="Cambria Math"/>
                                    <a:ea typeface="Times New Roman"/>
                                    <a:cs typeface="Times New Roman"/>
                                  </a:rPr>
                                  <m:t>=</m:t>
                                </m:r>
                                <m:r>
                                  <a:rPr lang="en-US" sz="2000" b="1" i="0">
                                    <a:effectLst/>
                                    <a:latin typeface="Cambria Math"/>
                                    <a:ea typeface="Times New Roman"/>
                                    <a:cs typeface="Times New Roman"/>
                                  </a:rPr>
                                  <m:t>𝟎</m:t>
                                </m:r>
                              </m:oMath>
                            </m:oMathPara>
                          </a14:m>
                          <a:endParaRPr lang="ru-RU" sz="2000" b="1" i="0" dirty="0">
                            <a:effectLst/>
                            <a:latin typeface="Calibri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5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400" dirty="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 </a:t>
                          </a:r>
                          <a:endParaRPr lang="ru-RU" sz="1100" dirty="0">
                            <a:effectLst/>
                            <a:latin typeface="Calibri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5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400" dirty="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 </a:t>
                          </a:r>
                          <a:endParaRPr lang="ru-RU" sz="1100" dirty="0">
                            <a:effectLst/>
                            <a:latin typeface="Calibri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5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400" dirty="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 </a:t>
                          </a:r>
                          <a:endParaRPr lang="ru-RU" sz="1100" dirty="0">
                            <a:effectLst/>
                            <a:latin typeface="Calibri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5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400" dirty="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 </a:t>
                          </a:r>
                          <a:endParaRPr lang="ru-RU" sz="1100" dirty="0">
                            <a:effectLst/>
                            <a:latin typeface="Calibri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5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400" dirty="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 </a:t>
                          </a:r>
                          <a:endParaRPr lang="ru-RU" sz="1100" dirty="0">
                            <a:effectLst/>
                            <a:latin typeface="Calibri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5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400" dirty="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 </a:t>
                          </a:r>
                          <a:endParaRPr lang="ru-RU" sz="1100" dirty="0">
                            <a:effectLst/>
                            <a:latin typeface="Calibri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5">
                            <a:lumMod val="20000"/>
                            <a:lumOff val="80000"/>
                          </a:schemeClr>
                        </a:solidFill>
                      </a:tcPr>
                    </a:tc>
                  </a:tr>
                  <a:tr h="558062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ru-RU" sz="2000" b="1" i="1" smtClean="0">
                                        <a:effectLst/>
                                        <a:latin typeface="Cambria Math" panose="02040503050406030204" pitchFamily="18" charset="0"/>
                                        <a:ea typeface="Times New Roman"/>
                                        <a:cs typeface="Times New Roman"/>
                                      </a:rPr>
                                    </m:ctrlPr>
                                  </m:sSupPr>
                                  <m:e>
                                    <m:r>
                                      <a:rPr lang="ru-RU" sz="2000" b="1" i="0" smtClean="0">
                                        <a:effectLst/>
                                        <a:latin typeface="Cambria Math"/>
                                        <a:ea typeface="Times New Roman"/>
                                        <a:cs typeface="Times New Roman"/>
                                      </a:rPr>
                                      <m:t>𝟑</m:t>
                                    </m:r>
                                    <m:r>
                                      <a:rPr lang="en-US" sz="2000" b="1" i="0">
                                        <a:effectLst/>
                                        <a:latin typeface="Cambria Math"/>
                                        <a:ea typeface="Times New Roman"/>
                                        <a:cs typeface="Times New Roman"/>
                                      </a:rPr>
                                      <m:t>𝐱</m:t>
                                    </m:r>
                                  </m:e>
                                  <m:sup>
                                    <m:r>
                                      <a:rPr lang="en-US" sz="2000" b="1" i="0">
                                        <a:effectLst/>
                                        <a:latin typeface="Cambria Math"/>
                                        <a:ea typeface="Times New Roman"/>
                                        <a:cs typeface="Times New Roman"/>
                                      </a:rPr>
                                      <m:t>𝟐</m:t>
                                    </m:r>
                                  </m:sup>
                                </m:sSup>
                                <m:r>
                                  <a:rPr lang="ru-RU" sz="2000" b="1" i="0" smtClean="0">
                                    <a:effectLst/>
                                    <a:latin typeface="Cambria Math"/>
                                    <a:ea typeface="Times New Roman"/>
                                    <a:cs typeface="Times New Roman"/>
                                  </a:rPr>
                                  <m:t>+</m:t>
                                </m:r>
                                <m:r>
                                  <a:rPr lang="ru-RU" sz="2000" b="1" i="0" smtClean="0">
                                    <a:effectLst/>
                                    <a:latin typeface="Cambria Math"/>
                                    <a:ea typeface="Times New Roman"/>
                                    <a:cs typeface="Times New Roman"/>
                                  </a:rPr>
                                  <m:t>𝟏𝟐𝐱</m:t>
                                </m:r>
                                <m:r>
                                  <a:rPr lang="ru-RU" sz="2000" b="1" i="0" smtClean="0">
                                    <a:effectLst/>
                                    <a:latin typeface="Cambria Math"/>
                                    <a:ea typeface="Times New Roman"/>
                                    <a:cs typeface="Times New Roman"/>
                                  </a:rPr>
                                  <m:t>−</m:t>
                                </m:r>
                                <m:r>
                                  <a:rPr lang="ru-RU" sz="2000" b="1" i="0" smtClean="0">
                                    <a:effectLst/>
                                    <a:latin typeface="Cambria Math"/>
                                    <a:ea typeface="Times New Roman"/>
                                    <a:cs typeface="Times New Roman"/>
                                  </a:rPr>
                                  <m:t>𝟏𝟓</m:t>
                                </m:r>
                                <m:r>
                                  <a:rPr lang="ru-RU" sz="2000" b="1" i="0" smtClean="0">
                                    <a:effectLst/>
                                    <a:latin typeface="Cambria Math"/>
                                    <a:ea typeface="Times New Roman"/>
                                    <a:cs typeface="Times New Roman"/>
                                  </a:rPr>
                                  <m:t>=</m:t>
                                </m:r>
                                <m:r>
                                  <a:rPr lang="en-US" sz="2000" b="1" i="0">
                                    <a:effectLst/>
                                    <a:latin typeface="Cambria Math"/>
                                    <a:ea typeface="Times New Roman"/>
                                    <a:cs typeface="Times New Roman"/>
                                  </a:rPr>
                                  <m:t>𝟎</m:t>
                                </m:r>
                              </m:oMath>
                            </m:oMathPara>
                          </a14:m>
                          <a:endParaRPr lang="ru-RU" sz="2000" b="1" i="0" dirty="0">
                            <a:effectLst/>
                            <a:latin typeface="Calibri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5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400" dirty="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 </a:t>
                          </a:r>
                          <a:endParaRPr lang="ru-RU" sz="1100" dirty="0">
                            <a:effectLst/>
                            <a:latin typeface="Calibri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5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400" dirty="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 </a:t>
                          </a:r>
                          <a:endParaRPr lang="ru-RU" sz="1100" dirty="0">
                            <a:effectLst/>
                            <a:latin typeface="Calibri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5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400" dirty="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 </a:t>
                          </a:r>
                          <a:endParaRPr lang="ru-RU" sz="1100" dirty="0">
                            <a:effectLst/>
                            <a:latin typeface="Calibri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5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400" dirty="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 </a:t>
                          </a:r>
                          <a:endParaRPr lang="ru-RU" sz="1100" dirty="0">
                            <a:effectLst/>
                            <a:latin typeface="Calibri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5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400" dirty="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 </a:t>
                          </a:r>
                          <a:endParaRPr lang="ru-RU" sz="1100" dirty="0">
                            <a:effectLst/>
                            <a:latin typeface="Calibri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5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400" dirty="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 </a:t>
                          </a:r>
                          <a:endParaRPr lang="ru-RU" sz="1100" dirty="0">
                            <a:effectLst/>
                            <a:latin typeface="Calibri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5">
                            <a:lumMod val="20000"/>
                            <a:lumOff val="80000"/>
                          </a:schemeClr>
                        </a:solidFill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7" name="Таблица 6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564813017"/>
                  </p:ext>
                </p:extLst>
              </p:nvPr>
            </p:nvGraphicFramePr>
            <p:xfrm>
              <a:off x="179512" y="1052735"/>
              <a:ext cx="8568953" cy="4464496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2390683"/>
                    <a:gridCol w="957986"/>
                    <a:gridCol w="923745"/>
                    <a:gridCol w="1112851"/>
                    <a:gridCol w="1112072"/>
                    <a:gridCol w="1112851"/>
                    <a:gridCol w="958765"/>
                  </a:tblGrid>
                  <a:tr h="558062">
                    <a:tc rowSpan="2"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800" b="1" dirty="0">
                              <a:solidFill>
                                <a:srgbClr val="214200"/>
                              </a:solidFill>
                              <a:effectLst/>
                              <a:latin typeface="Arial" panose="020B0604020202020204" pitchFamily="34" charset="0"/>
                              <a:ea typeface="Times New Roman"/>
                              <a:cs typeface="Arial" panose="020B0604020202020204" pitchFamily="34" charset="0"/>
                            </a:rPr>
                            <a:t>Уравнение</a:t>
                          </a:r>
                          <a:endParaRPr lang="ru-RU" sz="1800" dirty="0">
                            <a:solidFill>
                              <a:srgbClr val="214200"/>
                            </a:solidFill>
                            <a:effectLst/>
                            <a:latin typeface="Arial" panose="020B0604020202020204" pitchFamily="34" charset="0"/>
                            <a:ea typeface="Times New Roman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gridSpan="3"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800" b="1">
                              <a:solidFill>
                                <a:srgbClr val="214200"/>
                              </a:solidFill>
                              <a:effectLst/>
                              <a:latin typeface="Arial" panose="020B0604020202020204" pitchFamily="34" charset="0"/>
                              <a:ea typeface="Times New Roman"/>
                              <a:cs typeface="Arial" panose="020B0604020202020204" pitchFamily="34" charset="0"/>
                            </a:rPr>
                            <a:t>Коэффициенты</a:t>
                          </a:r>
                          <a:endParaRPr lang="ru-RU" sz="1800">
                            <a:solidFill>
                              <a:srgbClr val="214200"/>
                            </a:solidFill>
                            <a:effectLst/>
                            <a:latin typeface="Arial" panose="020B0604020202020204" pitchFamily="34" charset="0"/>
                            <a:ea typeface="Times New Roman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 rowSpan="2"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b="1" i="1">
                              <a:solidFill>
                                <a:srgbClr val="214200"/>
                              </a:solidFill>
                              <a:effectLst/>
                              <a:latin typeface="Arial" panose="020B0604020202020204" pitchFamily="34" charset="0"/>
                              <a:ea typeface="Times New Roman"/>
                              <a:cs typeface="Arial" panose="020B0604020202020204" pitchFamily="34" charset="0"/>
                            </a:rPr>
                            <a:t>a + b + c</a:t>
                          </a:r>
                          <a:endParaRPr lang="ru-RU" sz="1800">
                            <a:solidFill>
                              <a:srgbClr val="214200"/>
                            </a:solidFill>
                            <a:effectLst/>
                            <a:latin typeface="Arial" panose="020B0604020202020204" pitchFamily="34" charset="0"/>
                            <a:ea typeface="Times New Roman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800" b="1">
                              <a:solidFill>
                                <a:srgbClr val="214200"/>
                              </a:solidFill>
                              <a:effectLst/>
                              <a:latin typeface="Arial" panose="020B0604020202020204" pitchFamily="34" charset="0"/>
                              <a:ea typeface="Times New Roman"/>
                              <a:cs typeface="Arial" panose="020B0604020202020204" pitchFamily="34" charset="0"/>
                            </a:rPr>
                            <a:t>Корни</a:t>
                          </a:r>
                          <a:endParaRPr lang="ru-RU" sz="1800">
                            <a:solidFill>
                              <a:srgbClr val="214200"/>
                            </a:solidFill>
                            <a:effectLst/>
                            <a:latin typeface="Arial" panose="020B0604020202020204" pitchFamily="34" charset="0"/>
                            <a:ea typeface="Times New Roman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</a:tr>
                  <a:tr h="558062">
                    <a:tc v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 i="1">
                              <a:solidFill>
                                <a:srgbClr val="214200"/>
                              </a:solidFill>
                              <a:effectLst/>
                              <a:latin typeface="Arial" panose="020B0604020202020204" pitchFamily="34" charset="0"/>
                              <a:ea typeface="Times New Roman"/>
                              <a:cs typeface="Arial" panose="020B0604020202020204" pitchFamily="34" charset="0"/>
                            </a:rPr>
                            <a:t>a</a:t>
                          </a:r>
                          <a:endParaRPr lang="ru-RU" sz="2400">
                            <a:solidFill>
                              <a:srgbClr val="214200"/>
                            </a:solidFill>
                            <a:effectLst/>
                            <a:latin typeface="Arial" panose="020B0604020202020204" pitchFamily="34" charset="0"/>
                            <a:ea typeface="Times New Roman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 i="1">
                              <a:solidFill>
                                <a:srgbClr val="214200"/>
                              </a:solidFill>
                              <a:effectLst/>
                              <a:latin typeface="Arial" panose="020B0604020202020204" pitchFamily="34" charset="0"/>
                              <a:ea typeface="Times New Roman"/>
                              <a:cs typeface="Arial" panose="020B0604020202020204" pitchFamily="34" charset="0"/>
                            </a:rPr>
                            <a:t>b</a:t>
                          </a:r>
                          <a:endParaRPr lang="ru-RU" sz="2400">
                            <a:solidFill>
                              <a:srgbClr val="214200"/>
                            </a:solidFill>
                            <a:effectLst/>
                            <a:latin typeface="Arial" panose="020B0604020202020204" pitchFamily="34" charset="0"/>
                            <a:ea typeface="Times New Roman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 i="1" dirty="0">
                              <a:solidFill>
                                <a:srgbClr val="214200"/>
                              </a:solidFill>
                              <a:effectLst/>
                              <a:latin typeface="Arial" panose="020B0604020202020204" pitchFamily="34" charset="0"/>
                              <a:ea typeface="Times New Roman"/>
                              <a:cs typeface="Arial" panose="020B0604020202020204" pitchFamily="34" charset="0"/>
                            </a:rPr>
                            <a:t>c</a:t>
                          </a:r>
                          <a:endParaRPr lang="ru-RU" sz="2400" dirty="0">
                            <a:solidFill>
                              <a:srgbClr val="214200"/>
                            </a:solidFill>
                            <a:effectLst/>
                            <a:latin typeface="Arial" panose="020B0604020202020204" pitchFamily="34" charset="0"/>
                            <a:ea typeface="Times New Roman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v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 i="1">
                              <a:solidFill>
                                <a:srgbClr val="214200"/>
                              </a:solidFill>
                              <a:effectLst/>
                              <a:latin typeface="Arial" panose="020B0604020202020204" pitchFamily="34" charset="0"/>
                              <a:ea typeface="Times New Roman"/>
                              <a:cs typeface="Arial" panose="020B0604020202020204" pitchFamily="34" charset="0"/>
                            </a:rPr>
                            <a:t>x</a:t>
                          </a:r>
                          <a:r>
                            <a:rPr lang="en-US" sz="2400" b="1" i="1" baseline="-25000">
                              <a:solidFill>
                                <a:srgbClr val="214200"/>
                              </a:solidFill>
                              <a:effectLst/>
                              <a:latin typeface="Arial" panose="020B0604020202020204" pitchFamily="34" charset="0"/>
                              <a:ea typeface="Times New Roman"/>
                              <a:cs typeface="Arial" panose="020B0604020202020204" pitchFamily="34" charset="0"/>
                            </a:rPr>
                            <a:t>1</a:t>
                          </a:r>
                          <a:endParaRPr lang="ru-RU" sz="2400">
                            <a:solidFill>
                              <a:srgbClr val="214200"/>
                            </a:solidFill>
                            <a:effectLst/>
                            <a:latin typeface="Arial" panose="020B0604020202020204" pitchFamily="34" charset="0"/>
                            <a:ea typeface="Times New Roman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 i="1" dirty="0">
                              <a:solidFill>
                                <a:srgbClr val="214200"/>
                              </a:solidFill>
                              <a:effectLst/>
                              <a:latin typeface="Arial" panose="020B0604020202020204" pitchFamily="34" charset="0"/>
                              <a:ea typeface="Times New Roman"/>
                              <a:cs typeface="Arial" panose="020B0604020202020204" pitchFamily="34" charset="0"/>
                            </a:rPr>
                            <a:t>x</a:t>
                          </a:r>
                          <a:r>
                            <a:rPr lang="en-US" sz="2400" b="1" i="1" baseline="-25000" dirty="0">
                              <a:solidFill>
                                <a:srgbClr val="214200"/>
                              </a:solidFill>
                              <a:effectLst/>
                              <a:latin typeface="Arial" panose="020B0604020202020204" pitchFamily="34" charset="0"/>
                              <a:ea typeface="Times New Roman"/>
                              <a:cs typeface="Arial" panose="020B0604020202020204" pitchFamily="34" charset="0"/>
                            </a:rPr>
                            <a:t>2</a:t>
                          </a:r>
                          <a:endParaRPr lang="ru-RU" sz="2400" dirty="0">
                            <a:solidFill>
                              <a:srgbClr val="214200"/>
                            </a:solidFill>
                            <a:effectLst/>
                            <a:latin typeface="Arial" panose="020B0604020202020204" pitchFamily="34" charset="0"/>
                            <a:ea typeface="Times New Roman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558062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2"/>
                          <a:stretch>
                            <a:fillRect t="-209783" r="-258929" b="-49782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400" dirty="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 </a:t>
                          </a:r>
                          <a:endParaRPr lang="ru-RU" sz="1100" dirty="0">
                            <a:effectLst/>
                            <a:latin typeface="Calibri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3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400" dirty="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 </a:t>
                          </a:r>
                          <a:endParaRPr lang="ru-RU" sz="1100" dirty="0">
                            <a:effectLst/>
                            <a:latin typeface="Calibri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3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400" dirty="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 </a:t>
                          </a:r>
                          <a:endParaRPr lang="ru-RU" sz="1100" dirty="0">
                            <a:effectLst/>
                            <a:latin typeface="Calibri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3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400" dirty="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 </a:t>
                          </a:r>
                          <a:endParaRPr lang="ru-RU" sz="1100" dirty="0">
                            <a:effectLst/>
                            <a:latin typeface="Calibri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3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400" dirty="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 </a:t>
                          </a:r>
                          <a:endParaRPr lang="ru-RU" sz="1100" dirty="0">
                            <a:effectLst/>
                            <a:latin typeface="Calibri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3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400" dirty="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 </a:t>
                          </a:r>
                          <a:endParaRPr lang="ru-RU" sz="1100" dirty="0">
                            <a:effectLst/>
                            <a:latin typeface="Calibri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3">
                            <a:lumMod val="40000"/>
                            <a:lumOff val="60000"/>
                          </a:schemeClr>
                        </a:solidFill>
                      </a:tcPr>
                    </a:tc>
                  </a:tr>
                  <a:tr h="558062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2"/>
                          <a:stretch>
                            <a:fillRect t="-313187" r="-258929" b="-40329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400" dirty="0" smtClean="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 </a:t>
                          </a:r>
                          <a:endParaRPr lang="ru-RU" sz="1100" dirty="0">
                            <a:effectLst/>
                            <a:latin typeface="Calibri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3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400" dirty="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 </a:t>
                          </a:r>
                          <a:endParaRPr lang="ru-RU" sz="1100" dirty="0">
                            <a:effectLst/>
                            <a:latin typeface="Calibri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3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400" dirty="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 </a:t>
                          </a:r>
                          <a:endParaRPr lang="ru-RU" sz="1100" dirty="0">
                            <a:effectLst/>
                            <a:latin typeface="Calibri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3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400" dirty="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 </a:t>
                          </a:r>
                          <a:endParaRPr lang="ru-RU" sz="1100" dirty="0">
                            <a:effectLst/>
                            <a:latin typeface="Calibri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3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400" dirty="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 </a:t>
                          </a:r>
                          <a:endParaRPr lang="ru-RU" sz="1100" dirty="0">
                            <a:effectLst/>
                            <a:latin typeface="Calibri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3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400" dirty="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 </a:t>
                          </a:r>
                          <a:endParaRPr lang="ru-RU" sz="1100" dirty="0">
                            <a:effectLst/>
                            <a:latin typeface="Calibri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3">
                            <a:lumMod val="40000"/>
                            <a:lumOff val="60000"/>
                          </a:schemeClr>
                        </a:solidFill>
                      </a:tcPr>
                    </a:tc>
                  </a:tr>
                  <a:tr h="558062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2"/>
                          <a:stretch>
                            <a:fillRect t="-408696" r="-258929" b="-29891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400" dirty="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 </a:t>
                          </a:r>
                          <a:endParaRPr lang="ru-RU" sz="1100" dirty="0">
                            <a:effectLst/>
                            <a:latin typeface="Calibri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400" dirty="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 </a:t>
                          </a:r>
                          <a:endParaRPr lang="ru-RU" sz="1100" dirty="0">
                            <a:effectLst/>
                            <a:latin typeface="Calibri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400" dirty="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 </a:t>
                          </a:r>
                          <a:endParaRPr lang="ru-RU" sz="1100" dirty="0">
                            <a:effectLst/>
                            <a:latin typeface="Calibri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400" dirty="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 </a:t>
                          </a:r>
                          <a:endParaRPr lang="ru-RU" sz="1100" dirty="0">
                            <a:effectLst/>
                            <a:latin typeface="Calibri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400" dirty="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 </a:t>
                          </a:r>
                          <a:endParaRPr lang="ru-RU" sz="1100" dirty="0">
                            <a:effectLst/>
                            <a:latin typeface="Calibri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400" dirty="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 </a:t>
                          </a:r>
                          <a:endParaRPr lang="ru-RU" sz="1100" dirty="0">
                            <a:effectLst/>
                            <a:latin typeface="Calibri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</a:tcPr>
                    </a:tc>
                  </a:tr>
                  <a:tr h="558062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2"/>
                          <a:stretch>
                            <a:fillRect t="-514286" r="-258929" b="-20219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400" dirty="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 </a:t>
                          </a:r>
                          <a:endParaRPr lang="ru-RU" sz="1100" dirty="0">
                            <a:effectLst/>
                            <a:latin typeface="Calibri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400" dirty="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 </a:t>
                          </a:r>
                          <a:endParaRPr lang="ru-RU" sz="1100" dirty="0">
                            <a:effectLst/>
                            <a:latin typeface="Calibri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400" dirty="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 </a:t>
                          </a:r>
                          <a:endParaRPr lang="ru-RU" sz="1100" dirty="0">
                            <a:effectLst/>
                            <a:latin typeface="Calibri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400" dirty="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 </a:t>
                          </a:r>
                          <a:endParaRPr lang="ru-RU" sz="1100" dirty="0">
                            <a:effectLst/>
                            <a:latin typeface="Calibri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400" dirty="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 </a:t>
                          </a:r>
                          <a:endParaRPr lang="ru-RU" sz="1100" dirty="0">
                            <a:effectLst/>
                            <a:latin typeface="Calibri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400" dirty="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 </a:t>
                          </a:r>
                          <a:endParaRPr lang="ru-RU" sz="1100" dirty="0">
                            <a:effectLst/>
                            <a:latin typeface="Calibri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</a:tcPr>
                    </a:tc>
                  </a:tr>
                  <a:tr h="558062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2"/>
                          <a:stretch>
                            <a:fillRect t="-607609" r="-258929" b="-1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400" dirty="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 </a:t>
                          </a:r>
                          <a:endParaRPr lang="ru-RU" sz="1100" dirty="0">
                            <a:effectLst/>
                            <a:latin typeface="Calibri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5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400" dirty="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 </a:t>
                          </a:r>
                          <a:endParaRPr lang="ru-RU" sz="1100" dirty="0">
                            <a:effectLst/>
                            <a:latin typeface="Calibri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5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400" dirty="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 </a:t>
                          </a:r>
                          <a:endParaRPr lang="ru-RU" sz="1100" dirty="0">
                            <a:effectLst/>
                            <a:latin typeface="Calibri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5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400" dirty="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 </a:t>
                          </a:r>
                          <a:endParaRPr lang="ru-RU" sz="1100" dirty="0">
                            <a:effectLst/>
                            <a:latin typeface="Calibri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5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400" dirty="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 </a:t>
                          </a:r>
                          <a:endParaRPr lang="ru-RU" sz="1100" dirty="0">
                            <a:effectLst/>
                            <a:latin typeface="Calibri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5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400" dirty="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 </a:t>
                          </a:r>
                          <a:endParaRPr lang="ru-RU" sz="1100" dirty="0">
                            <a:effectLst/>
                            <a:latin typeface="Calibri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5">
                            <a:lumMod val="20000"/>
                            <a:lumOff val="80000"/>
                          </a:schemeClr>
                        </a:solidFill>
                      </a:tcPr>
                    </a:tc>
                  </a:tr>
                  <a:tr h="558062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2"/>
                          <a:stretch>
                            <a:fillRect t="-715385" r="-258929" b="-109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400" dirty="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 </a:t>
                          </a:r>
                          <a:endParaRPr lang="ru-RU" sz="1100" dirty="0">
                            <a:effectLst/>
                            <a:latin typeface="Calibri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5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400" dirty="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 </a:t>
                          </a:r>
                          <a:endParaRPr lang="ru-RU" sz="1100" dirty="0">
                            <a:effectLst/>
                            <a:latin typeface="Calibri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5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400" dirty="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 </a:t>
                          </a:r>
                          <a:endParaRPr lang="ru-RU" sz="1100" dirty="0">
                            <a:effectLst/>
                            <a:latin typeface="Calibri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5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400" dirty="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 </a:t>
                          </a:r>
                          <a:endParaRPr lang="ru-RU" sz="1100" dirty="0">
                            <a:effectLst/>
                            <a:latin typeface="Calibri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5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400" dirty="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 </a:t>
                          </a:r>
                          <a:endParaRPr lang="ru-RU" sz="1100" dirty="0">
                            <a:effectLst/>
                            <a:latin typeface="Calibri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5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400" dirty="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 </a:t>
                          </a:r>
                          <a:endParaRPr lang="ru-RU" sz="1100" dirty="0">
                            <a:effectLst/>
                            <a:latin typeface="Calibri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5">
                            <a:lumMod val="20000"/>
                            <a:lumOff val="80000"/>
                          </a:schemeClr>
                        </a:solidFill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2863734" y="2132856"/>
            <a:ext cx="500062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000000"/>
              </a:buClr>
              <a:buSzPct val="65000"/>
              <a:buFont typeface="Wingdings 2" pitchFamily="18" charset="2"/>
              <a:buChar char=""/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SzPct val="80000"/>
              <a:buFont typeface="Wingdings 2" pitchFamily="18" charset="2"/>
              <a:buChar char=""/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SzPct val="95000"/>
              <a:buFont typeface="Wingdings" pitchFamily="2" charset="2"/>
              <a:buChar char=""/>
              <a:defRPr sz="2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SzPct val="100000"/>
              <a:buFont typeface="Wingdings 3" pitchFamily="18" charset="2"/>
              <a:buChar char="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altLang="ru-RU" b="1" dirty="0" smtClean="0">
                <a:cs typeface="Times New Roman" pitchFamily="18" charset="0"/>
              </a:rPr>
              <a:t>1</a:t>
            </a:r>
            <a:endParaRPr lang="ru-RU" altLang="ru-RU" b="1" dirty="0" smtClean="0">
              <a:cs typeface="Times New Roman" pitchFamily="18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3707904" y="2159683"/>
            <a:ext cx="500062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000000"/>
              </a:buClr>
              <a:buSzPct val="65000"/>
              <a:buFont typeface="Wingdings 2" pitchFamily="18" charset="2"/>
              <a:buChar char=""/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SzPct val="80000"/>
              <a:buFont typeface="Wingdings 2" pitchFamily="18" charset="2"/>
              <a:buChar char=""/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SzPct val="95000"/>
              <a:buFont typeface="Wingdings" pitchFamily="2" charset="2"/>
              <a:buChar char=""/>
              <a:defRPr sz="2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SzPct val="100000"/>
              <a:buFont typeface="Wingdings 3" pitchFamily="18" charset="2"/>
              <a:buChar char="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ru-RU" altLang="ru-RU" b="1" dirty="0" smtClean="0">
                <a:cs typeface="Times New Roman" pitchFamily="18" charset="0"/>
              </a:rPr>
              <a:t> 3</a:t>
            </a: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4648294" y="2159683"/>
            <a:ext cx="70194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lr>
                <a:srgbClr val="000000"/>
              </a:buClr>
              <a:buSzPct val="65000"/>
              <a:buFont typeface="Wingdings 2" pitchFamily="18" charset="2"/>
              <a:buChar char=""/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SzPct val="80000"/>
              <a:buFont typeface="Wingdings 2" pitchFamily="18" charset="2"/>
              <a:buChar char=""/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SzPct val="95000"/>
              <a:buFont typeface="Wingdings" pitchFamily="2" charset="2"/>
              <a:buChar char=""/>
              <a:defRPr sz="2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SzPct val="100000"/>
              <a:buFont typeface="Wingdings 3" pitchFamily="18" charset="2"/>
              <a:buChar char="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ru-RU" altLang="ru-RU" b="1" dirty="0" smtClean="0">
                <a:cs typeface="Times New Roman" pitchFamily="18" charset="0"/>
              </a:rPr>
              <a:t>- 4</a:t>
            </a: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5868144" y="2167160"/>
            <a:ext cx="500062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000000"/>
              </a:buClr>
              <a:buSzPct val="65000"/>
              <a:buFont typeface="Wingdings 2" pitchFamily="18" charset="2"/>
              <a:buChar char=""/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SzPct val="80000"/>
              <a:buFont typeface="Wingdings 2" pitchFamily="18" charset="2"/>
              <a:buChar char=""/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SzPct val="95000"/>
              <a:buFont typeface="Wingdings" pitchFamily="2" charset="2"/>
              <a:buChar char=""/>
              <a:defRPr sz="2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SzPct val="100000"/>
              <a:buFont typeface="Wingdings 3" pitchFamily="18" charset="2"/>
              <a:buChar char="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ru-RU" altLang="ru-RU" b="1" dirty="0">
                <a:solidFill>
                  <a:srgbClr val="FF0000"/>
                </a:solidFill>
                <a:cs typeface="Times New Roman" pitchFamily="18" charset="0"/>
              </a:rPr>
              <a:t>0</a:t>
            </a:r>
            <a:endParaRPr lang="ru-RU" altLang="ru-RU" b="1" dirty="0" smtClean="0">
              <a:solidFill>
                <a:srgbClr val="FF0000"/>
              </a:solidFill>
              <a:cs typeface="Times New Roman" pitchFamily="18" charset="0"/>
            </a:endParaRP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6948264" y="2188285"/>
            <a:ext cx="500062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000000"/>
              </a:buClr>
              <a:buSzPct val="65000"/>
              <a:buFont typeface="Wingdings 2" pitchFamily="18" charset="2"/>
              <a:buChar char=""/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SzPct val="80000"/>
              <a:buFont typeface="Wingdings 2" pitchFamily="18" charset="2"/>
              <a:buChar char=""/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SzPct val="95000"/>
              <a:buFont typeface="Wingdings" pitchFamily="2" charset="2"/>
              <a:buChar char=""/>
              <a:defRPr sz="2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SzPct val="100000"/>
              <a:buFont typeface="Wingdings 3" pitchFamily="18" charset="2"/>
              <a:buChar char="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altLang="ru-RU" b="1" dirty="0" smtClean="0">
                <a:cs typeface="Times New Roman" pitchFamily="18" charset="0"/>
              </a:rPr>
              <a:t>1</a:t>
            </a:r>
            <a:endParaRPr lang="ru-RU" altLang="ru-RU" b="1" dirty="0" smtClean="0">
              <a:cs typeface="Times New Roman" pitchFamily="18" charset="0"/>
            </a:endParaRP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8028384" y="2153981"/>
            <a:ext cx="72008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lr>
                <a:srgbClr val="000000"/>
              </a:buClr>
              <a:buSzPct val="65000"/>
              <a:buFont typeface="Wingdings 2" pitchFamily="18" charset="2"/>
              <a:buChar char=""/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SzPct val="80000"/>
              <a:buFont typeface="Wingdings 2" pitchFamily="18" charset="2"/>
              <a:buChar char=""/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SzPct val="95000"/>
              <a:buFont typeface="Wingdings" pitchFamily="2" charset="2"/>
              <a:buChar char=""/>
              <a:defRPr sz="2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SzPct val="100000"/>
              <a:buFont typeface="Wingdings 3" pitchFamily="18" charset="2"/>
              <a:buChar char="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ru-RU" altLang="ru-RU" b="1" dirty="0" smtClean="0">
                <a:cs typeface="Times New Roman" pitchFamily="18" charset="0"/>
              </a:rPr>
              <a:t>- 4</a:t>
            </a:r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5904014" y="2781923"/>
            <a:ext cx="500062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000000"/>
              </a:buClr>
              <a:buSzPct val="65000"/>
              <a:buFont typeface="Wingdings 2" pitchFamily="18" charset="2"/>
              <a:buChar char=""/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SzPct val="80000"/>
              <a:buFont typeface="Wingdings 2" pitchFamily="18" charset="2"/>
              <a:buChar char=""/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SzPct val="95000"/>
              <a:buFont typeface="Wingdings" pitchFamily="2" charset="2"/>
              <a:buChar char=""/>
              <a:defRPr sz="2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SzPct val="100000"/>
              <a:buFont typeface="Wingdings 3" pitchFamily="18" charset="2"/>
              <a:buChar char="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ru-RU" altLang="ru-RU" b="1" dirty="0">
                <a:solidFill>
                  <a:srgbClr val="FF0000"/>
                </a:solidFill>
                <a:cs typeface="Times New Roman" pitchFamily="18" charset="0"/>
              </a:rPr>
              <a:t>0</a:t>
            </a:r>
            <a:endParaRPr lang="ru-RU" altLang="ru-RU" b="1" dirty="0" smtClean="0">
              <a:solidFill>
                <a:srgbClr val="FF0000"/>
              </a:solidFill>
              <a:cs typeface="Times New Roman" pitchFamily="18" charset="0"/>
            </a:endParaRPr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5904015" y="3304210"/>
            <a:ext cx="554428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lr>
                <a:srgbClr val="000000"/>
              </a:buClr>
              <a:buSzPct val="65000"/>
              <a:buFont typeface="Wingdings 2" pitchFamily="18" charset="2"/>
              <a:buChar char=""/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SzPct val="80000"/>
              <a:buFont typeface="Wingdings 2" pitchFamily="18" charset="2"/>
              <a:buChar char=""/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SzPct val="95000"/>
              <a:buFont typeface="Wingdings" pitchFamily="2" charset="2"/>
              <a:buChar char=""/>
              <a:defRPr sz="2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SzPct val="100000"/>
              <a:buFont typeface="Wingdings 3" pitchFamily="18" charset="2"/>
              <a:buChar char="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ru-RU" altLang="ru-RU" b="1" dirty="0">
                <a:solidFill>
                  <a:srgbClr val="FF0000"/>
                </a:solidFill>
                <a:cs typeface="Times New Roman" pitchFamily="18" charset="0"/>
              </a:rPr>
              <a:t>0</a:t>
            </a:r>
            <a:endParaRPr lang="ru-RU" altLang="ru-RU" b="1" dirty="0" smtClean="0">
              <a:solidFill>
                <a:srgbClr val="FF0000"/>
              </a:solidFill>
              <a:cs typeface="Times New Roman" pitchFamily="18" charset="0"/>
            </a:endParaRPr>
          </a:p>
        </p:txBody>
      </p:sp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5904015" y="3832138"/>
            <a:ext cx="500062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000000"/>
              </a:buClr>
              <a:buSzPct val="65000"/>
              <a:buFont typeface="Wingdings 2" pitchFamily="18" charset="2"/>
              <a:buChar char=""/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SzPct val="80000"/>
              <a:buFont typeface="Wingdings 2" pitchFamily="18" charset="2"/>
              <a:buChar char=""/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SzPct val="95000"/>
              <a:buFont typeface="Wingdings" pitchFamily="2" charset="2"/>
              <a:buChar char=""/>
              <a:defRPr sz="2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SzPct val="100000"/>
              <a:buFont typeface="Wingdings 3" pitchFamily="18" charset="2"/>
              <a:buChar char="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ru-RU" altLang="ru-RU" b="1" dirty="0">
                <a:solidFill>
                  <a:srgbClr val="FF0000"/>
                </a:solidFill>
                <a:cs typeface="Times New Roman" pitchFamily="18" charset="0"/>
              </a:rPr>
              <a:t>0</a:t>
            </a:r>
            <a:endParaRPr lang="ru-RU" altLang="ru-RU" b="1" dirty="0" smtClean="0">
              <a:solidFill>
                <a:srgbClr val="FF0000"/>
              </a:solidFill>
              <a:cs typeface="Times New Roman" pitchFamily="18" charset="0"/>
            </a:endParaRPr>
          </a:p>
        </p:txBody>
      </p:sp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5931198" y="4355263"/>
            <a:ext cx="500062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000000"/>
              </a:buClr>
              <a:buSzPct val="65000"/>
              <a:buFont typeface="Wingdings 2" pitchFamily="18" charset="2"/>
              <a:buChar char=""/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SzPct val="80000"/>
              <a:buFont typeface="Wingdings 2" pitchFamily="18" charset="2"/>
              <a:buChar char=""/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SzPct val="95000"/>
              <a:buFont typeface="Wingdings" pitchFamily="2" charset="2"/>
              <a:buChar char=""/>
              <a:defRPr sz="2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SzPct val="100000"/>
              <a:buFont typeface="Wingdings 3" pitchFamily="18" charset="2"/>
              <a:buChar char="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ru-RU" altLang="ru-RU" b="1" dirty="0">
                <a:solidFill>
                  <a:srgbClr val="FF0000"/>
                </a:solidFill>
                <a:cs typeface="Times New Roman" pitchFamily="18" charset="0"/>
              </a:rPr>
              <a:t>0</a:t>
            </a:r>
            <a:endParaRPr lang="ru-RU" altLang="ru-RU" b="1" dirty="0" smtClean="0">
              <a:solidFill>
                <a:srgbClr val="FF0000"/>
              </a:solidFill>
              <a:cs typeface="Times New Roman" pitchFamily="18" charset="0"/>
            </a:endParaRPr>
          </a:p>
        </p:txBody>
      </p:sp>
      <p:sp>
        <p:nvSpPr>
          <p:cNvPr id="22" name="TextBox 21"/>
          <p:cNvSpPr txBox="1">
            <a:spLocks noChangeArrowheads="1"/>
          </p:cNvSpPr>
          <p:nvPr/>
        </p:nvSpPr>
        <p:spPr bwMode="auto">
          <a:xfrm>
            <a:off x="5958380" y="4923925"/>
            <a:ext cx="500062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000000"/>
              </a:buClr>
              <a:buSzPct val="65000"/>
              <a:buFont typeface="Wingdings 2" pitchFamily="18" charset="2"/>
              <a:buChar char=""/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SzPct val="80000"/>
              <a:buFont typeface="Wingdings 2" pitchFamily="18" charset="2"/>
              <a:buChar char=""/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SzPct val="95000"/>
              <a:buFont typeface="Wingdings" pitchFamily="2" charset="2"/>
              <a:buChar char=""/>
              <a:defRPr sz="2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SzPct val="100000"/>
              <a:buFont typeface="Wingdings 3" pitchFamily="18" charset="2"/>
              <a:buChar char="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ru-RU" altLang="ru-RU" b="1" dirty="0">
                <a:solidFill>
                  <a:srgbClr val="FF0000"/>
                </a:solidFill>
                <a:cs typeface="Times New Roman" pitchFamily="18" charset="0"/>
              </a:rPr>
              <a:t>0</a:t>
            </a:r>
            <a:endParaRPr lang="ru-RU" altLang="ru-RU" b="1" dirty="0" smtClean="0">
              <a:solidFill>
                <a:srgbClr val="FF0000"/>
              </a:solidFill>
              <a:cs typeface="Times New Roman" pitchFamily="18" charset="0"/>
            </a:endParaRPr>
          </a:p>
        </p:txBody>
      </p:sp>
      <p:sp>
        <p:nvSpPr>
          <p:cNvPr id="23" name="TextBox 22"/>
          <p:cNvSpPr txBox="1">
            <a:spLocks noChangeArrowheads="1"/>
          </p:cNvSpPr>
          <p:nvPr/>
        </p:nvSpPr>
        <p:spPr bwMode="auto">
          <a:xfrm>
            <a:off x="2863734" y="2718503"/>
            <a:ext cx="500062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000000"/>
              </a:buClr>
              <a:buSzPct val="65000"/>
              <a:buFont typeface="Wingdings 2" pitchFamily="18" charset="2"/>
              <a:buChar char=""/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SzPct val="80000"/>
              <a:buFont typeface="Wingdings 2" pitchFamily="18" charset="2"/>
              <a:buChar char=""/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SzPct val="95000"/>
              <a:buFont typeface="Wingdings" pitchFamily="2" charset="2"/>
              <a:buChar char=""/>
              <a:defRPr sz="2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SzPct val="100000"/>
              <a:buFont typeface="Wingdings 3" pitchFamily="18" charset="2"/>
              <a:buChar char="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altLang="ru-RU" b="1" dirty="0" smtClean="0">
                <a:cs typeface="Times New Roman" pitchFamily="18" charset="0"/>
              </a:rPr>
              <a:t>1</a:t>
            </a:r>
            <a:endParaRPr lang="ru-RU" altLang="ru-RU" b="1" dirty="0" smtClean="0">
              <a:cs typeface="Times New Roman" pitchFamily="18" charset="0"/>
            </a:endParaRPr>
          </a:p>
        </p:txBody>
      </p:sp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2863734" y="3298878"/>
            <a:ext cx="500062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000000"/>
              </a:buClr>
              <a:buSzPct val="65000"/>
              <a:buFont typeface="Wingdings 2" pitchFamily="18" charset="2"/>
              <a:buChar char=""/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SzPct val="80000"/>
              <a:buFont typeface="Wingdings 2" pitchFamily="18" charset="2"/>
              <a:buChar char=""/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SzPct val="95000"/>
              <a:buFont typeface="Wingdings" pitchFamily="2" charset="2"/>
              <a:buChar char=""/>
              <a:defRPr sz="2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SzPct val="100000"/>
              <a:buFont typeface="Wingdings 3" pitchFamily="18" charset="2"/>
              <a:buChar char="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altLang="ru-RU" b="1" dirty="0" smtClean="0">
                <a:cs typeface="Times New Roman" pitchFamily="18" charset="0"/>
              </a:rPr>
              <a:t>1</a:t>
            </a:r>
            <a:endParaRPr lang="ru-RU" altLang="ru-RU" b="1" dirty="0" smtClean="0">
              <a:cs typeface="Times New Roman" pitchFamily="18" charset="0"/>
            </a:endParaRPr>
          </a:p>
        </p:txBody>
      </p:sp>
      <p:sp>
        <p:nvSpPr>
          <p:cNvPr id="25" name="TextBox 24"/>
          <p:cNvSpPr txBox="1">
            <a:spLocks noChangeArrowheads="1"/>
          </p:cNvSpPr>
          <p:nvPr/>
        </p:nvSpPr>
        <p:spPr bwMode="auto">
          <a:xfrm>
            <a:off x="2863734" y="3848274"/>
            <a:ext cx="500062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000000"/>
              </a:buClr>
              <a:buSzPct val="65000"/>
              <a:buFont typeface="Wingdings 2" pitchFamily="18" charset="2"/>
              <a:buChar char=""/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SzPct val="80000"/>
              <a:buFont typeface="Wingdings 2" pitchFamily="18" charset="2"/>
              <a:buChar char=""/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SzPct val="95000"/>
              <a:buFont typeface="Wingdings" pitchFamily="2" charset="2"/>
              <a:buChar char=""/>
              <a:defRPr sz="2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SzPct val="100000"/>
              <a:buFont typeface="Wingdings 3" pitchFamily="18" charset="2"/>
              <a:buChar char="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altLang="ru-RU" b="1" dirty="0" smtClean="0">
                <a:cs typeface="Times New Roman" pitchFamily="18" charset="0"/>
              </a:rPr>
              <a:t>1</a:t>
            </a:r>
            <a:endParaRPr lang="ru-RU" altLang="ru-RU" b="1" dirty="0" smtClean="0">
              <a:cs typeface="Times New Roman" pitchFamily="18" charset="0"/>
            </a:endParaRPr>
          </a:p>
        </p:txBody>
      </p:sp>
      <p:sp>
        <p:nvSpPr>
          <p:cNvPr id="26" name="TextBox 25"/>
          <p:cNvSpPr txBox="1">
            <a:spLocks noChangeArrowheads="1"/>
          </p:cNvSpPr>
          <p:nvPr/>
        </p:nvSpPr>
        <p:spPr bwMode="auto">
          <a:xfrm>
            <a:off x="6948264" y="4414901"/>
            <a:ext cx="500062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000000"/>
              </a:buClr>
              <a:buSzPct val="65000"/>
              <a:buFont typeface="Wingdings 2" pitchFamily="18" charset="2"/>
              <a:buChar char=""/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SzPct val="80000"/>
              <a:buFont typeface="Wingdings 2" pitchFamily="18" charset="2"/>
              <a:buChar char=""/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SzPct val="95000"/>
              <a:buFont typeface="Wingdings" pitchFamily="2" charset="2"/>
              <a:buChar char=""/>
              <a:defRPr sz="2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SzPct val="100000"/>
              <a:buFont typeface="Wingdings 3" pitchFamily="18" charset="2"/>
              <a:buChar char="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altLang="ru-RU" b="1" dirty="0" smtClean="0">
                <a:cs typeface="Times New Roman" pitchFamily="18" charset="0"/>
              </a:rPr>
              <a:t>1</a:t>
            </a:r>
            <a:endParaRPr lang="ru-RU" altLang="ru-RU" b="1" dirty="0" smtClean="0">
              <a:cs typeface="Times New Roman" pitchFamily="18" charset="0"/>
            </a:endParaRPr>
          </a:p>
        </p:txBody>
      </p:sp>
      <p:sp>
        <p:nvSpPr>
          <p:cNvPr id="27" name="TextBox 26"/>
          <p:cNvSpPr txBox="1">
            <a:spLocks noChangeArrowheads="1"/>
          </p:cNvSpPr>
          <p:nvPr/>
        </p:nvSpPr>
        <p:spPr bwMode="auto">
          <a:xfrm>
            <a:off x="6948264" y="3848274"/>
            <a:ext cx="500062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000000"/>
              </a:buClr>
              <a:buSzPct val="65000"/>
              <a:buFont typeface="Wingdings 2" pitchFamily="18" charset="2"/>
              <a:buChar char=""/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SzPct val="80000"/>
              <a:buFont typeface="Wingdings 2" pitchFamily="18" charset="2"/>
              <a:buChar char=""/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SzPct val="95000"/>
              <a:buFont typeface="Wingdings" pitchFamily="2" charset="2"/>
              <a:buChar char=""/>
              <a:defRPr sz="2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SzPct val="100000"/>
              <a:buFont typeface="Wingdings 3" pitchFamily="18" charset="2"/>
              <a:buChar char="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altLang="ru-RU" b="1" dirty="0" smtClean="0">
                <a:cs typeface="Times New Roman" pitchFamily="18" charset="0"/>
              </a:rPr>
              <a:t>1</a:t>
            </a:r>
            <a:endParaRPr lang="ru-RU" altLang="ru-RU" b="1" dirty="0" smtClean="0">
              <a:cs typeface="Times New Roman" pitchFamily="18" charset="0"/>
            </a:endParaRPr>
          </a:p>
        </p:txBody>
      </p:sp>
      <p:sp>
        <p:nvSpPr>
          <p:cNvPr id="28" name="TextBox 27"/>
          <p:cNvSpPr txBox="1">
            <a:spLocks noChangeArrowheads="1"/>
          </p:cNvSpPr>
          <p:nvPr/>
        </p:nvSpPr>
        <p:spPr bwMode="auto">
          <a:xfrm>
            <a:off x="6948264" y="3311686"/>
            <a:ext cx="500062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000000"/>
              </a:buClr>
              <a:buSzPct val="65000"/>
              <a:buFont typeface="Wingdings 2" pitchFamily="18" charset="2"/>
              <a:buChar char=""/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SzPct val="80000"/>
              <a:buFont typeface="Wingdings 2" pitchFamily="18" charset="2"/>
              <a:buChar char=""/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SzPct val="95000"/>
              <a:buFont typeface="Wingdings" pitchFamily="2" charset="2"/>
              <a:buChar char=""/>
              <a:defRPr sz="2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SzPct val="100000"/>
              <a:buFont typeface="Wingdings 3" pitchFamily="18" charset="2"/>
              <a:buChar char="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altLang="ru-RU" b="1" dirty="0" smtClean="0">
                <a:cs typeface="Times New Roman" pitchFamily="18" charset="0"/>
              </a:rPr>
              <a:t>1</a:t>
            </a:r>
            <a:endParaRPr lang="ru-RU" altLang="ru-RU" b="1" dirty="0" smtClean="0">
              <a:cs typeface="Times New Roman" pitchFamily="18" charset="0"/>
            </a:endParaRPr>
          </a:p>
        </p:txBody>
      </p:sp>
      <p:sp>
        <p:nvSpPr>
          <p:cNvPr id="29" name="TextBox 28"/>
          <p:cNvSpPr txBox="1">
            <a:spLocks noChangeArrowheads="1"/>
          </p:cNvSpPr>
          <p:nvPr/>
        </p:nvSpPr>
        <p:spPr bwMode="auto">
          <a:xfrm>
            <a:off x="6948264" y="2789399"/>
            <a:ext cx="500062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000000"/>
              </a:buClr>
              <a:buSzPct val="65000"/>
              <a:buFont typeface="Wingdings 2" pitchFamily="18" charset="2"/>
              <a:buChar char=""/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SzPct val="80000"/>
              <a:buFont typeface="Wingdings 2" pitchFamily="18" charset="2"/>
              <a:buChar char=""/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SzPct val="95000"/>
              <a:buFont typeface="Wingdings" pitchFamily="2" charset="2"/>
              <a:buChar char=""/>
              <a:defRPr sz="2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SzPct val="100000"/>
              <a:buFont typeface="Wingdings 3" pitchFamily="18" charset="2"/>
              <a:buChar char="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altLang="ru-RU" b="1" dirty="0" smtClean="0">
                <a:cs typeface="Times New Roman" pitchFamily="18" charset="0"/>
              </a:rPr>
              <a:t>1</a:t>
            </a:r>
            <a:endParaRPr lang="ru-RU" altLang="ru-RU" b="1" dirty="0" smtClean="0">
              <a:cs typeface="Times New Roman" pitchFamily="18" charset="0"/>
            </a:endParaRPr>
          </a:p>
        </p:txBody>
      </p:sp>
      <p:sp>
        <p:nvSpPr>
          <p:cNvPr id="30" name="TextBox 29"/>
          <p:cNvSpPr txBox="1">
            <a:spLocks noChangeArrowheads="1"/>
          </p:cNvSpPr>
          <p:nvPr/>
        </p:nvSpPr>
        <p:spPr bwMode="auto">
          <a:xfrm>
            <a:off x="6948264" y="4893781"/>
            <a:ext cx="500062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000000"/>
              </a:buClr>
              <a:buSzPct val="65000"/>
              <a:buFont typeface="Wingdings 2" pitchFamily="18" charset="2"/>
              <a:buChar char=""/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SzPct val="80000"/>
              <a:buFont typeface="Wingdings 2" pitchFamily="18" charset="2"/>
              <a:buChar char=""/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SzPct val="95000"/>
              <a:buFont typeface="Wingdings" pitchFamily="2" charset="2"/>
              <a:buChar char=""/>
              <a:defRPr sz="2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SzPct val="100000"/>
              <a:buFont typeface="Wingdings 3" pitchFamily="18" charset="2"/>
              <a:buChar char="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altLang="ru-RU" b="1" dirty="0" smtClean="0">
                <a:cs typeface="Times New Roman" pitchFamily="18" charset="0"/>
              </a:rPr>
              <a:t>1</a:t>
            </a:r>
            <a:endParaRPr lang="ru-RU" altLang="ru-RU" b="1" dirty="0" smtClean="0">
              <a:cs typeface="Times New Roman" pitchFamily="18" charset="0"/>
            </a:endParaRPr>
          </a:p>
        </p:txBody>
      </p:sp>
      <p:sp>
        <p:nvSpPr>
          <p:cNvPr id="31" name="TextBox 30"/>
          <p:cNvSpPr txBox="1">
            <a:spLocks noChangeArrowheads="1"/>
          </p:cNvSpPr>
          <p:nvPr/>
        </p:nvSpPr>
        <p:spPr bwMode="auto">
          <a:xfrm>
            <a:off x="3772542" y="2701358"/>
            <a:ext cx="500062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000000"/>
              </a:buClr>
              <a:buSzPct val="65000"/>
              <a:buFont typeface="Wingdings 2" pitchFamily="18" charset="2"/>
              <a:buChar char=""/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SzPct val="80000"/>
              <a:buFont typeface="Wingdings 2" pitchFamily="18" charset="2"/>
              <a:buChar char=""/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SzPct val="95000"/>
              <a:buFont typeface="Wingdings" pitchFamily="2" charset="2"/>
              <a:buChar char=""/>
              <a:defRPr sz="2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SzPct val="100000"/>
              <a:buFont typeface="Wingdings 3" pitchFamily="18" charset="2"/>
              <a:buChar char="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altLang="ru-RU" b="1" dirty="0" smtClean="0">
                <a:cs typeface="Times New Roman" pitchFamily="18" charset="0"/>
              </a:rPr>
              <a:t>1</a:t>
            </a:r>
            <a:endParaRPr lang="ru-RU" altLang="ru-RU" b="1" dirty="0" smtClean="0">
              <a:cs typeface="Times New Roman" pitchFamily="18" charset="0"/>
            </a:endParaRPr>
          </a:p>
        </p:txBody>
      </p:sp>
      <p:sp>
        <p:nvSpPr>
          <p:cNvPr id="32" name="TextBox 31"/>
          <p:cNvSpPr txBox="1">
            <a:spLocks noChangeArrowheads="1"/>
          </p:cNvSpPr>
          <p:nvPr/>
        </p:nvSpPr>
        <p:spPr bwMode="auto">
          <a:xfrm>
            <a:off x="4648294" y="2682903"/>
            <a:ext cx="90288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lr>
                <a:srgbClr val="000000"/>
              </a:buClr>
              <a:buSzPct val="65000"/>
              <a:buFont typeface="Wingdings 2" pitchFamily="18" charset="2"/>
              <a:buChar char=""/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SzPct val="80000"/>
              <a:buFont typeface="Wingdings 2" pitchFamily="18" charset="2"/>
              <a:buChar char=""/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SzPct val="95000"/>
              <a:buFont typeface="Wingdings" pitchFamily="2" charset="2"/>
              <a:buChar char=""/>
              <a:defRPr sz="2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SzPct val="100000"/>
              <a:buFont typeface="Wingdings 3" pitchFamily="18" charset="2"/>
              <a:buChar char="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ru-RU" altLang="ru-RU" b="1" dirty="0" smtClean="0">
                <a:cs typeface="Times New Roman" pitchFamily="18" charset="0"/>
              </a:rPr>
              <a:t>- 2</a:t>
            </a:r>
          </a:p>
        </p:txBody>
      </p:sp>
      <p:sp>
        <p:nvSpPr>
          <p:cNvPr id="33" name="TextBox 32"/>
          <p:cNvSpPr txBox="1">
            <a:spLocks noChangeArrowheads="1"/>
          </p:cNvSpPr>
          <p:nvPr/>
        </p:nvSpPr>
        <p:spPr bwMode="auto">
          <a:xfrm>
            <a:off x="4882002" y="3304210"/>
            <a:ext cx="500062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000000"/>
              </a:buClr>
              <a:buSzPct val="65000"/>
              <a:buFont typeface="Wingdings 2" pitchFamily="18" charset="2"/>
              <a:buChar char=""/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SzPct val="80000"/>
              <a:buFont typeface="Wingdings 2" pitchFamily="18" charset="2"/>
              <a:buChar char=""/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SzPct val="95000"/>
              <a:buFont typeface="Wingdings" pitchFamily="2" charset="2"/>
              <a:buChar char=""/>
              <a:defRPr sz="2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SzPct val="100000"/>
              <a:buFont typeface="Wingdings 3" pitchFamily="18" charset="2"/>
              <a:buChar char="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ru-RU" altLang="ru-RU" b="1" dirty="0">
                <a:cs typeface="Times New Roman" pitchFamily="18" charset="0"/>
              </a:rPr>
              <a:t>3</a:t>
            </a:r>
            <a:endParaRPr lang="ru-RU" altLang="ru-RU" b="1" dirty="0" smtClean="0">
              <a:cs typeface="Times New Roman" pitchFamily="18" charset="0"/>
            </a:endParaRPr>
          </a:p>
        </p:txBody>
      </p:sp>
      <p:sp>
        <p:nvSpPr>
          <p:cNvPr id="34" name="TextBox 33"/>
          <p:cNvSpPr txBox="1">
            <a:spLocks noChangeArrowheads="1"/>
          </p:cNvSpPr>
          <p:nvPr/>
        </p:nvSpPr>
        <p:spPr bwMode="auto">
          <a:xfrm>
            <a:off x="3909789" y="3833973"/>
            <a:ext cx="500062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000000"/>
              </a:buClr>
              <a:buSzPct val="65000"/>
              <a:buFont typeface="Wingdings 2" pitchFamily="18" charset="2"/>
              <a:buChar char=""/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SzPct val="80000"/>
              <a:buFont typeface="Wingdings 2" pitchFamily="18" charset="2"/>
              <a:buChar char=""/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SzPct val="95000"/>
              <a:buFont typeface="Wingdings" pitchFamily="2" charset="2"/>
              <a:buChar char=""/>
              <a:defRPr sz="2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SzPct val="100000"/>
              <a:buFont typeface="Wingdings 3" pitchFamily="18" charset="2"/>
              <a:buChar char="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ru-RU" altLang="ru-RU" b="1" dirty="0">
                <a:cs typeface="Times New Roman" pitchFamily="18" charset="0"/>
              </a:rPr>
              <a:t>5</a:t>
            </a:r>
            <a:endParaRPr lang="ru-RU" altLang="ru-RU" b="1" dirty="0" smtClean="0">
              <a:cs typeface="Times New Roman" pitchFamily="18" charset="0"/>
            </a:endParaRPr>
          </a:p>
        </p:txBody>
      </p:sp>
      <p:sp>
        <p:nvSpPr>
          <p:cNvPr id="35" name="TextBox 34"/>
          <p:cNvSpPr txBox="1">
            <a:spLocks noChangeArrowheads="1"/>
          </p:cNvSpPr>
          <p:nvPr/>
        </p:nvSpPr>
        <p:spPr bwMode="auto">
          <a:xfrm>
            <a:off x="4882002" y="4378336"/>
            <a:ext cx="500062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000000"/>
              </a:buClr>
              <a:buSzPct val="65000"/>
              <a:buFont typeface="Wingdings 2" pitchFamily="18" charset="2"/>
              <a:buChar char=""/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SzPct val="80000"/>
              <a:buFont typeface="Wingdings 2" pitchFamily="18" charset="2"/>
              <a:buChar char=""/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SzPct val="95000"/>
              <a:buFont typeface="Wingdings" pitchFamily="2" charset="2"/>
              <a:buChar char=""/>
              <a:defRPr sz="2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SzPct val="100000"/>
              <a:buFont typeface="Wingdings 3" pitchFamily="18" charset="2"/>
              <a:buChar char="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ru-RU" altLang="ru-RU" b="1" dirty="0">
                <a:cs typeface="Times New Roman" pitchFamily="18" charset="0"/>
              </a:rPr>
              <a:t>3</a:t>
            </a:r>
            <a:endParaRPr lang="ru-RU" altLang="ru-RU" b="1" dirty="0" smtClean="0">
              <a:cs typeface="Times New Roman" pitchFamily="18" charset="0"/>
            </a:endParaRPr>
          </a:p>
        </p:txBody>
      </p:sp>
      <p:sp>
        <p:nvSpPr>
          <p:cNvPr id="36" name="TextBox 35"/>
          <p:cNvSpPr txBox="1">
            <a:spLocks noChangeArrowheads="1"/>
          </p:cNvSpPr>
          <p:nvPr/>
        </p:nvSpPr>
        <p:spPr bwMode="auto">
          <a:xfrm>
            <a:off x="3799780" y="4940651"/>
            <a:ext cx="72008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lr>
                <a:srgbClr val="000000"/>
              </a:buClr>
              <a:buSzPct val="65000"/>
              <a:buFont typeface="Wingdings 2" pitchFamily="18" charset="2"/>
              <a:buChar char=""/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SzPct val="80000"/>
              <a:buFont typeface="Wingdings 2" pitchFamily="18" charset="2"/>
              <a:buChar char=""/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SzPct val="95000"/>
              <a:buFont typeface="Wingdings" pitchFamily="2" charset="2"/>
              <a:buChar char=""/>
              <a:defRPr sz="2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SzPct val="100000"/>
              <a:buFont typeface="Wingdings 3" pitchFamily="18" charset="2"/>
              <a:buChar char="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altLang="ru-RU" b="1" dirty="0" smtClean="0">
                <a:cs typeface="Times New Roman" pitchFamily="18" charset="0"/>
              </a:rPr>
              <a:t>1</a:t>
            </a:r>
            <a:r>
              <a:rPr lang="ru-RU" altLang="ru-RU" b="1" dirty="0" smtClean="0">
                <a:cs typeface="Times New Roman" pitchFamily="18" charset="0"/>
              </a:rPr>
              <a:t>2</a:t>
            </a:r>
          </a:p>
        </p:txBody>
      </p:sp>
      <p:sp>
        <p:nvSpPr>
          <p:cNvPr id="37" name="TextBox 36"/>
          <p:cNvSpPr txBox="1">
            <a:spLocks noChangeArrowheads="1"/>
          </p:cNvSpPr>
          <p:nvPr/>
        </p:nvSpPr>
        <p:spPr bwMode="auto">
          <a:xfrm>
            <a:off x="4598296" y="4923925"/>
            <a:ext cx="80194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lr>
                <a:srgbClr val="000000"/>
              </a:buClr>
              <a:buSzPct val="65000"/>
              <a:buFont typeface="Wingdings 2" pitchFamily="18" charset="2"/>
              <a:buChar char=""/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SzPct val="80000"/>
              <a:buFont typeface="Wingdings 2" pitchFamily="18" charset="2"/>
              <a:buChar char=""/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SzPct val="95000"/>
              <a:buFont typeface="Wingdings" pitchFamily="2" charset="2"/>
              <a:buChar char=""/>
              <a:defRPr sz="2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SzPct val="100000"/>
              <a:buFont typeface="Wingdings 3" pitchFamily="18" charset="2"/>
              <a:buChar char="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ru-RU" altLang="ru-RU" b="1" dirty="0" smtClean="0">
                <a:cs typeface="Times New Roman" pitchFamily="18" charset="0"/>
              </a:rPr>
              <a:t>- </a:t>
            </a:r>
            <a:r>
              <a:rPr lang="en-US" altLang="ru-RU" b="1" dirty="0" smtClean="0">
                <a:cs typeface="Times New Roman" pitchFamily="18" charset="0"/>
              </a:rPr>
              <a:t>1</a:t>
            </a:r>
            <a:r>
              <a:rPr lang="ru-RU" altLang="ru-RU" b="1" dirty="0" smtClean="0">
                <a:cs typeface="Times New Roman" pitchFamily="18" charset="0"/>
              </a:rPr>
              <a:t>5</a:t>
            </a:r>
          </a:p>
        </p:txBody>
      </p:sp>
      <p:sp>
        <p:nvSpPr>
          <p:cNvPr id="38" name="TextBox 37"/>
          <p:cNvSpPr txBox="1">
            <a:spLocks noChangeArrowheads="1"/>
          </p:cNvSpPr>
          <p:nvPr/>
        </p:nvSpPr>
        <p:spPr bwMode="auto">
          <a:xfrm>
            <a:off x="4684963" y="3858652"/>
            <a:ext cx="70194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lr>
                <a:srgbClr val="000000"/>
              </a:buClr>
              <a:buSzPct val="65000"/>
              <a:buFont typeface="Wingdings 2" pitchFamily="18" charset="2"/>
              <a:buChar char=""/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SzPct val="80000"/>
              <a:buFont typeface="Wingdings 2" pitchFamily="18" charset="2"/>
              <a:buChar char=""/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SzPct val="95000"/>
              <a:buFont typeface="Wingdings" pitchFamily="2" charset="2"/>
              <a:buChar char=""/>
              <a:defRPr sz="2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SzPct val="100000"/>
              <a:buFont typeface="Wingdings 3" pitchFamily="18" charset="2"/>
              <a:buChar char="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ru-RU" altLang="ru-RU" b="1" dirty="0" smtClean="0">
                <a:cs typeface="Times New Roman" pitchFamily="18" charset="0"/>
              </a:rPr>
              <a:t>- 6</a:t>
            </a:r>
          </a:p>
        </p:txBody>
      </p:sp>
      <p:sp>
        <p:nvSpPr>
          <p:cNvPr id="39" name="TextBox 38"/>
          <p:cNvSpPr txBox="1">
            <a:spLocks noChangeArrowheads="1"/>
          </p:cNvSpPr>
          <p:nvPr/>
        </p:nvSpPr>
        <p:spPr bwMode="auto">
          <a:xfrm>
            <a:off x="3671599" y="3275999"/>
            <a:ext cx="70194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lr>
                <a:srgbClr val="000000"/>
              </a:buClr>
              <a:buSzPct val="65000"/>
              <a:buFont typeface="Wingdings 2" pitchFamily="18" charset="2"/>
              <a:buChar char=""/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SzPct val="80000"/>
              <a:buFont typeface="Wingdings 2" pitchFamily="18" charset="2"/>
              <a:buChar char=""/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SzPct val="95000"/>
              <a:buFont typeface="Wingdings" pitchFamily="2" charset="2"/>
              <a:buChar char=""/>
              <a:defRPr sz="2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SzPct val="100000"/>
              <a:buFont typeface="Wingdings 3" pitchFamily="18" charset="2"/>
              <a:buChar char="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ru-RU" altLang="ru-RU" b="1" dirty="0" smtClean="0">
                <a:cs typeface="Times New Roman" pitchFamily="18" charset="0"/>
              </a:rPr>
              <a:t>- 4</a:t>
            </a:r>
          </a:p>
        </p:txBody>
      </p:sp>
      <p:sp>
        <p:nvSpPr>
          <p:cNvPr id="40" name="TextBox 39"/>
          <p:cNvSpPr txBox="1">
            <a:spLocks noChangeArrowheads="1"/>
          </p:cNvSpPr>
          <p:nvPr/>
        </p:nvSpPr>
        <p:spPr bwMode="auto">
          <a:xfrm>
            <a:off x="3707904" y="4400705"/>
            <a:ext cx="70194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lr>
                <a:srgbClr val="000000"/>
              </a:buClr>
              <a:buSzPct val="65000"/>
              <a:buFont typeface="Wingdings 2" pitchFamily="18" charset="2"/>
              <a:buChar char=""/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SzPct val="80000"/>
              <a:buFont typeface="Wingdings 2" pitchFamily="18" charset="2"/>
              <a:buChar char=""/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SzPct val="95000"/>
              <a:buFont typeface="Wingdings" pitchFamily="2" charset="2"/>
              <a:buChar char=""/>
              <a:defRPr sz="2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SzPct val="100000"/>
              <a:buFont typeface="Wingdings 3" pitchFamily="18" charset="2"/>
              <a:buChar char="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ru-RU" altLang="ru-RU" b="1" dirty="0" smtClean="0">
                <a:cs typeface="Times New Roman" pitchFamily="18" charset="0"/>
              </a:rPr>
              <a:t>- 5</a:t>
            </a:r>
          </a:p>
        </p:txBody>
      </p:sp>
      <p:sp>
        <p:nvSpPr>
          <p:cNvPr id="41" name="TextBox 40"/>
          <p:cNvSpPr txBox="1">
            <a:spLocks noChangeArrowheads="1"/>
          </p:cNvSpPr>
          <p:nvPr/>
        </p:nvSpPr>
        <p:spPr bwMode="auto">
          <a:xfrm>
            <a:off x="2865809" y="4418364"/>
            <a:ext cx="500062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000000"/>
              </a:buClr>
              <a:buSzPct val="65000"/>
              <a:buFont typeface="Wingdings 2" pitchFamily="18" charset="2"/>
              <a:buChar char=""/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SzPct val="80000"/>
              <a:buFont typeface="Wingdings 2" pitchFamily="18" charset="2"/>
              <a:buChar char=""/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SzPct val="95000"/>
              <a:buFont typeface="Wingdings" pitchFamily="2" charset="2"/>
              <a:buChar char=""/>
              <a:defRPr sz="2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SzPct val="100000"/>
              <a:buFont typeface="Wingdings 3" pitchFamily="18" charset="2"/>
              <a:buChar char="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ru-RU" altLang="ru-RU" b="1" dirty="0" smtClean="0">
                <a:cs typeface="Times New Roman" pitchFamily="18" charset="0"/>
              </a:rPr>
              <a:t>2</a:t>
            </a:r>
          </a:p>
        </p:txBody>
      </p:sp>
      <p:sp>
        <p:nvSpPr>
          <p:cNvPr id="42" name="TextBox 41"/>
          <p:cNvSpPr txBox="1">
            <a:spLocks noChangeArrowheads="1"/>
          </p:cNvSpPr>
          <p:nvPr/>
        </p:nvSpPr>
        <p:spPr bwMode="auto">
          <a:xfrm>
            <a:off x="2845811" y="4937188"/>
            <a:ext cx="500062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000000"/>
              </a:buClr>
              <a:buSzPct val="65000"/>
              <a:buFont typeface="Wingdings 2" pitchFamily="18" charset="2"/>
              <a:buChar char=""/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SzPct val="80000"/>
              <a:buFont typeface="Wingdings 2" pitchFamily="18" charset="2"/>
              <a:buChar char=""/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SzPct val="95000"/>
              <a:buFont typeface="Wingdings" pitchFamily="2" charset="2"/>
              <a:buChar char=""/>
              <a:defRPr sz="2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SzPct val="100000"/>
              <a:buFont typeface="Wingdings 3" pitchFamily="18" charset="2"/>
              <a:buChar char="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ru-RU" altLang="ru-RU" b="1" dirty="0">
                <a:cs typeface="Times New Roman" pitchFamily="18" charset="0"/>
              </a:rPr>
              <a:t>3</a:t>
            </a:r>
            <a:endParaRPr lang="ru-RU" altLang="ru-RU" b="1" dirty="0" smtClean="0">
              <a:cs typeface="Times New Roman" pitchFamily="18" charset="0"/>
            </a:endParaRPr>
          </a:p>
        </p:txBody>
      </p:sp>
      <p:sp>
        <p:nvSpPr>
          <p:cNvPr id="43" name="TextBox 42"/>
          <p:cNvSpPr txBox="1">
            <a:spLocks noChangeArrowheads="1"/>
          </p:cNvSpPr>
          <p:nvPr/>
        </p:nvSpPr>
        <p:spPr bwMode="auto">
          <a:xfrm>
            <a:off x="8024109" y="2727639"/>
            <a:ext cx="70194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lr>
                <a:srgbClr val="000000"/>
              </a:buClr>
              <a:buSzPct val="65000"/>
              <a:buFont typeface="Wingdings 2" pitchFamily="18" charset="2"/>
              <a:buChar char=""/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SzPct val="80000"/>
              <a:buFont typeface="Wingdings 2" pitchFamily="18" charset="2"/>
              <a:buChar char=""/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SzPct val="95000"/>
              <a:buFont typeface="Wingdings" pitchFamily="2" charset="2"/>
              <a:buChar char=""/>
              <a:defRPr sz="2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SzPct val="100000"/>
              <a:buFont typeface="Wingdings 3" pitchFamily="18" charset="2"/>
              <a:buChar char="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ru-RU" altLang="ru-RU" b="1" dirty="0" smtClean="0">
                <a:cs typeface="Times New Roman" pitchFamily="18" charset="0"/>
              </a:rPr>
              <a:t>- 2</a:t>
            </a:r>
          </a:p>
        </p:txBody>
      </p:sp>
      <p:sp>
        <p:nvSpPr>
          <p:cNvPr id="44" name="TextBox 43"/>
          <p:cNvSpPr txBox="1">
            <a:spLocks noChangeArrowheads="1"/>
          </p:cNvSpPr>
          <p:nvPr/>
        </p:nvSpPr>
        <p:spPr bwMode="auto">
          <a:xfrm>
            <a:off x="8019834" y="3286068"/>
            <a:ext cx="70194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lr>
                <a:srgbClr val="000000"/>
              </a:buClr>
              <a:buSzPct val="65000"/>
              <a:buFont typeface="Wingdings 2" pitchFamily="18" charset="2"/>
              <a:buChar char=""/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SzPct val="80000"/>
              <a:buFont typeface="Wingdings 2" pitchFamily="18" charset="2"/>
              <a:buChar char=""/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SzPct val="95000"/>
              <a:buFont typeface="Wingdings" pitchFamily="2" charset="2"/>
              <a:buChar char=""/>
              <a:defRPr sz="2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SzPct val="100000"/>
              <a:buFont typeface="Wingdings 3" pitchFamily="18" charset="2"/>
              <a:buChar char="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ru-RU" altLang="ru-RU" b="1" dirty="0">
                <a:cs typeface="Times New Roman" pitchFamily="18" charset="0"/>
              </a:rPr>
              <a:t> </a:t>
            </a:r>
            <a:r>
              <a:rPr lang="ru-RU" altLang="ru-RU" b="1" dirty="0" smtClean="0">
                <a:cs typeface="Times New Roman" pitchFamily="18" charset="0"/>
              </a:rPr>
              <a:t> 3</a:t>
            </a:r>
          </a:p>
        </p:txBody>
      </p:sp>
      <p:sp>
        <p:nvSpPr>
          <p:cNvPr id="45" name="TextBox 44"/>
          <p:cNvSpPr txBox="1">
            <a:spLocks noChangeArrowheads="1"/>
          </p:cNvSpPr>
          <p:nvPr/>
        </p:nvSpPr>
        <p:spPr bwMode="auto">
          <a:xfrm>
            <a:off x="8019834" y="3833506"/>
            <a:ext cx="70194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lr>
                <a:srgbClr val="000000"/>
              </a:buClr>
              <a:buSzPct val="65000"/>
              <a:buFont typeface="Wingdings 2" pitchFamily="18" charset="2"/>
              <a:buChar char=""/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SzPct val="80000"/>
              <a:buFont typeface="Wingdings 2" pitchFamily="18" charset="2"/>
              <a:buChar char=""/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SzPct val="95000"/>
              <a:buFont typeface="Wingdings" pitchFamily="2" charset="2"/>
              <a:buChar char=""/>
              <a:defRPr sz="2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SzPct val="100000"/>
              <a:buFont typeface="Wingdings 3" pitchFamily="18" charset="2"/>
              <a:buChar char="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ru-RU" altLang="ru-RU" b="1" dirty="0" smtClean="0">
                <a:cs typeface="Times New Roman" pitchFamily="18" charset="0"/>
              </a:rPr>
              <a:t>- 6</a:t>
            </a:r>
          </a:p>
        </p:txBody>
      </p:sp>
      <p:sp>
        <p:nvSpPr>
          <p:cNvPr id="46" name="TextBox 45"/>
          <p:cNvSpPr txBox="1">
            <a:spLocks noChangeArrowheads="1"/>
          </p:cNvSpPr>
          <p:nvPr/>
        </p:nvSpPr>
        <p:spPr bwMode="auto">
          <a:xfrm>
            <a:off x="7884368" y="4370561"/>
            <a:ext cx="100811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lr>
                <a:srgbClr val="000000"/>
              </a:buClr>
              <a:buSzPct val="65000"/>
              <a:buFont typeface="Wingdings 2" pitchFamily="18" charset="2"/>
              <a:buChar char=""/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SzPct val="80000"/>
              <a:buFont typeface="Wingdings 2" pitchFamily="18" charset="2"/>
              <a:buChar char=""/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SzPct val="95000"/>
              <a:buFont typeface="Wingdings" pitchFamily="2" charset="2"/>
              <a:buChar char=""/>
              <a:defRPr sz="2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SzPct val="100000"/>
              <a:buFont typeface="Wingdings 3" pitchFamily="18" charset="2"/>
              <a:buChar char="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ru-RU" altLang="ru-RU" b="1" dirty="0">
                <a:cs typeface="Times New Roman" pitchFamily="18" charset="0"/>
              </a:rPr>
              <a:t> </a:t>
            </a:r>
            <a:r>
              <a:rPr lang="ru-RU" altLang="ru-RU" b="1" dirty="0" smtClean="0">
                <a:cs typeface="Times New Roman" pitchFamily="18" charset="0"/>
              </a:rPr>
              <a:t>1,5</a:t>
            </a:r>
          </a:p>
        </p:txBody>
      </p:sp>
      <p:sp>
        <p:nvSpPr>
          <p:cNvPr id="47" name="TextBox 46"/>
          <p:cNvSpPr txBox="1">
            <a:spLocks noChangeArrowheads="1"/>
          </p:cNvSpPr>
          <p:nvPr/>
        </p:nvSpPr>
        <p:spPr bwMode="auto">
          <a:xfrm>
            <a:off x="8046517" y="4891382"/>
            <a:ext cx="70194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lr>
                <a:srgbClr val="000000"/>
              </a:buClr>
              <a:buSzPct val="65000"/>
              <a:buFont typeface="Wingdings 2" pitchFamily="18" charset="2"/>
              <a:buChar char=""/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SzPct val="80000"/>
              <a:buFont typeface="Wingdings 2" pitchFamily="18" charset="2"/>
              <a:buChar char=""/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SzPct val="95000"/>
              <a:buFont typeface="Wingdings" pitchFamily="2" charset="2"/>
              <a:buChar char=""/>
              <a:defRPr sz="2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SzPct val="100000"/>
              <a:buFont typeface="Wingdings 3" pitchFamily="18" charset="2"/>
              <a:buChar char="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ru-RU" altLang="ru-RU" b="1" dirty="0" smtClean="0">
                <a:cs typeface="Times New Roman" pitchFamily="18" charset="0"/>
              </a:rPr>
              <a:t>- 5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311707" y="5953490"/>
            <a:ext cx="48641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00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свойство </a:t>
            </a:r>
            <a:r>
              <a:rPr lang="ru-RU" sz="2800" b="1" dirty="0">
                <a:solidFill>
                  <a:srgbClr val="00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коэффициентов</a:t>
            </a:r>
            <a:endParaRPr lang="ru-RU" sz="2800" dirty="0">
              <a:solidFill>
                <a:srgbClr val="00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59024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0" dur="2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4" dur="2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8" dur="20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2" dur="20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6" dur="20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0" dur="20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4" dur="20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8" dur="20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2" dur="20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6" dur="20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70" dur="20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4" dur="20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8" dur="2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2" dur="2000" fill="hold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6" dur="20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0" dur="20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4" dur="20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8" dur="20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Группа 16"/>
          <p:cNvGrpSpPr/>
          <p:nvPr/>
        </p:nvGrpSpPr>
        <p:grpSpPr>
          <a:xfrm>
            <a:off x="0" y="72000"/>
            <a:ext cx="9144000" cy="468000"/>
            <a:chOff x="0" y="72000"/>
            <a:chExt cx="9144000" cy="468000"/>
          </a:xfrm>
        </p:grpSpPr>
        <p:sp>
          <p:nvSpPr>
            <p:cNvPr id="10" name="Прямоугольник 9"/>
            <p:cNvSpPr/>
            <p:nvPr userDrawn="1"/>
          </p:nvSpPr>
          <p:spPr>
            <a:xfrm>
              <a:off x="0" y="72000"/>
              <a:ext cx="9144000" cy="46800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267034"/>
                </a:solidFill>
              </a:endParaRPr>
            </a:p>
          </p:txBody>
        </p:sp>
        <p:cxnSp>
          <p:nvCxnSpPr>
            <p:cNvPr id="11" name="Прямая соединительная линия 10"/>
            <p:cNvCxnSpPr/>
            <p:nvPr userDrawn="1"/>
          </p:nvCxnSpPr>
          <p:spPr>
            <a:xfrm>
              <a:off x="0" y="540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 userDrawn="1"/>
          </p:nvCxnSpPr>
          <p:spPr>
            <a:xfrm>
              <a:off x="0" y="72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36000"/>
            <a:ext cx="9144000" cy="591376"/>
          </a:xfrm>
        </p:spPr>
        <p:txBody>
          <a:bodyPr>
            <a:normAutofit/>
          </a:bodyPr>
          <a:lstStyle/>
          <a:p>
            <a:r>
              <a:rPr lang="ru-RU" b="0" dirty="0">
                <a:ln>
                  <a:noFill/>
                </a:ln>
                <a:solidFill>
                  <a:schemeClr val="bg1"/>
                </a:solidFill>
                <a:effectLst/>
              </a:rPr>
              <a:t> </a:t>
            </a:r>
            <a:r>
              <a:rPr lang="ru-RU" b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 Решите уравнение</a:t>
            </a:r>
            <a:endParaRPr lang="ru-RU" b="0" dirty="0">
              <a:ln>
                <a:solidFill>
                  <a:schemeClr val="bg1"/>
                </a:solidFill>
              </a:ln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555376"/>
            <a:ext cx="9144000" cy="4462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3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Решите квадратное уравнение по свойству коэффициентов: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Прямоугольник 12"/>
              <p:cNvSpPr/>
              <p:nvPr/>
            </p:nvSpPr>
            <p:spPr>
              <a:xfrm>
                <a:off x="1987935" y="1017041"/>
                <a:ext cx="4647362" cy="65889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lvl="0" algn="ctr"/>
                <a:r>
                  <a:rPr lang="ru-RU" sz="3600" b="1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36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</m:ctrlPr>
                      </m:sSupPr>
                      <m:e>
                        <m:r>
                          <a:rPr lang="ru-RU" sz="3600" b="1">
                            <a:solidFill>
                              <a:prstClr val="black"/>
                            </a:solidFill>
                            <a:latin typeface="Cambria Math"/>
                            <a:cs typeface="Times New Roman" pitchFamily="18" charset="0"/>
                          </a:rPr>
                          <m:t>х</m:t>
                        </m:r>
                      </m:e>
                      <m:sup>
                        <m:r>
                          <a:rPr lang="ru-RU" sz="3600" b="1" i="1">
                            <a:solidFill>
                              <a:prstClr val="black"/>
                            </a:solidFill>
                            <a:latin typeface="Cambria Math"/>
                            <a:cs typeface="Times New Roman" pitchFamily="18" charset="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ru-RU" sz="3600" b="1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+ </a:t>
                </a:r>
                <a:r>
                  <a:rPr lang="ru-RU" sz="3600" b="1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2010</a:t>
                </a:r>
                <a14:m>
                  <m:oMath xmlns:m="http://schemas.openxmlformats.org/officeDocument/2006/math">
                    <m:r>
                      <a:rPr lang="ru-RU" sz="3600" b="1">
                        <a:solidFill>
                          <a:prstClr val="black"/>
                        </a:solidFill>
                        <a:latin typeface="Cambria Math"/>
                        <a:cs typeface="Times New Roman" pitchFamily="18" charset="0"/>
                      </a:rPr>
                      <m:t>х</m:t>
                    </m:r>
                  </m:oMath>
                </a14:m>
                <a:r>
                  <a:rPr lang="ru-RU" sz="3600" b="1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- 2013 </a:t>
                </a:r>
                <a:r>
                  <a:rPr lang="ru-RU" sz="3600" b="1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 0</a:t>
                </a:r>
                <a:endParaRPr lang="ru-RU" sz="3600" b="1" dirty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13" name="Прямоугольник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87935" y="1017041"/>
                <a:ext cx="4647362" cy="658898"/>
              </a:xfrm>
              <a:prstGeom prst="rect">
                <a:avLst/>
              </a:prstGeom>
              <a:blipFill rotWithShape="1">
                <a:blip r:embed="rId3"/>
                <a:stretch>
                  <a:fillRect l="-3543" t="-13889" r="-3543" b="-3240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5" name="Группа 14"/>
          <p:cNvGrpSpPr>
            <a:grpSpLocks/>
          </p:cNvGrpSpPr>
          <p:nvPr/>
        </p:nvGrpSpPr>
        <p:grpSpPr bwMode="auto">
          <a:xfrm>
            <a:off x="579431" y="1966966"/>
            <a:ext cx="8129588" cy="1703110"/>
            <a:chOff x="539573" y="1516793"/>
            <a:chExt cx="8130298" cy="1703543"/>
          </a:xfrm>
        </p:grpSpPr>
        <p:grpSp>
          <p:nvGrpSpPr>
            <p:cNvPr id="16" name="Группа 9"/>
            <p:cNvGrpSpPr>
              <a:grpSpLocks/>
            </p:cNvGrpSpPr>
            <p:nvPr/>
          </p:nvGrpSpPr>
          <p:grpSpPr bwMode="auto">
            <a:xfrm>
              <a:off x="539573" y="1516793"/>
              <a:ext cx="8130298" cy="606041"/>
              <a:chOff x="199317" y="1516793"/>
              <a:chExt cx="8130298" cy="606041"/>
            </a:xfrm>
          </p:grpSpPr>
          <p:sp>
            <p:nvSpPr>
              <p:cNvPr id="27" name="TextBox 26"/>
              <p:cNvSpPr txBox="1"/>
              <p:nvPr/>
            </p:nvSpPr>
            <p:spPr>
              <a:xfrm>
                <a:off x="199317" y="1537436"/>
                <a:ext cx="7144374" cy="585936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ru-RU" sz="3200" b="0" i="1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/>
                  </a:rPr>
                  <a:t>Если в квадратном уравнении </a:t>
                </a:r>
              </a:p>
            </p:txBody>
          </p:sp>
          <p:graphicFrame>
            <p:nvGraphicFramePr>
              <p:cNvPr id="28" name="Object 3"/>
              <p:cNvGraphicFramePr>
                <a:graphicFrameLocks noChangeAspect="1"/>
              </p:cNvGraphicFramePr>
              <p:nvPr/>
            </p:nvGraphicFramePr>
            <p:xfrm>
              <a:off x="5598045" y="1516793"/>
              <a:ext cx="2731570" cy="566787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7246" name="Формула" r:id="rId4" imgW="977476" imgH="203112" progId="Equation.3">
                      <p:embed/>
                    </p:oleObj>
                  </mc:Choice>
                  <mc:Fallback>
                    <p:oleObj name="Формула" r:id="rId4" imgW="977476" imgH="203112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5598045" y="1516793"/>
                            <a:ext cx="2731570" cy="566787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rgbClr val="808080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grpSp>
          <p:nvGrpSpPr>
            <p:cNvPr id="22" name="Группа 8"/>
            <p:cNvGrpSpPr>
              <a:grpSpLocks/>
            </p:cNvGrpSpPr>
            <p:nvPr/>
          </p:nvGrpSpPr>
          <p:grpSpPr bwMode="auto">
            <a:xfrm>
              <a:off x="1574902" y="2123373"/>
              <a:ext cx="5927356" cy="1096963"/>
              <a:chOff x="915656" y="2240336"/>
              <a:chExt cx="5927356" cy="1096963"/>
            </a:xfrm>
          </p:grpSpPr>
          <p:sp>
            <p:nvSpPr>
              <p:cNvPr id="23" name="TextBox 22"/>
              <p:cNvSpPr txBox="1"/>
              <p:nvPr/>
            </p:nvSpPr>
            <p:spPr>
              <a:xfrm>
                <a:off x="3081006" y="2652395"/>
                <a:ext cx="1000212" cy="585936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ru-RU" sz="3200" b="0" i="1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/>
                  </a:rPr>
                  <a:t>,  то  </a:t>
                </a:r>
              </a:p>
            </p:txBody>
          </p:sp>
          <p:graphicFrame>
            <p:nvGraphicFramePr>
              <p:cNvPr id="24" name="Object 3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210846350"/>
                  </p:ext>
                </p:extLst>
              </p:nvPr>
            </p:nvGraphicFramePr>
            <p:xfrm>
              <a:off x="915656" y="2652395"/>
              <a:ext cx="2165350" cy="4953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7247" name="Формула" r:id="rId6" imgW="774028" imgH="177646" progId="Equation.3">
                      <p:embed/>
                    </p:oleObj>
                  </mc:Choice>
                  <mc:Fallback>
                    <p:oleObj name="Формула" r:id="rId6" imgW="774028" imgH="177646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7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915656" y="2652395"/>
                            <a:ext cx="2165350" cy="495300"/>
                          </a:xfrm>
                          <a:prstGeom prst="rect">
                            <a:avLst/>
                          </a:prstGeom>
                          <a:solidFill>
                            <a:schemeClr val="accent3">
                              <a:lumMod val="40000"/>
                              <a:lumOff val="60000"/>
                            </a:schemeClr>
                          </a:solidFill>
                          <a:ln>
                            <a:noFill/>
                          </a:ln>
                          <a:effectLst/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25" name="Object 4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289677174"/>
                  </p:ext>
                </p:extLst>
              </p:nvPr>
            </p:nvGraphicFramePr>
            <p:xfrm>
              <a:off x="4233316" y="2636668"/>
              <a:ext cx="1135063" cy="601663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7248" name="Формула" r:id="rId8" imgW="406048" imgH="215713" progId="Equation.3">
                      <p:embed/>
                    </p:oleObj>
                  </mc:Choice>
                  <mc:Fallback>
                    <p:oleObj name="Формула" r:id="rId8" imgW="406048" imgH="215713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9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233316" y="2636668"/>
                            <a:ext cx="1135063" cy="601663"/>
                          </a:xfrm>
                          <a:prstGeom prst="rect">
                            <a:avLst/>
                          </a:prstGeom>
                          <a:solidFill>
                            <a:schemeClr val="accent3">
                              <a:lumMod val="40000"/>
                              <a:lumOff val="60000"/>
                            </a:schemeClr>
                          </a:solidFill>
                          <a:ln>
                            <a:noFill/>
                          </a:ln>
                          <a:effectLst/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26" name="Object 5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983558840"/>
                  </p:ext>
                </p:extLst>
              </p:nvPr>
            </p:nvGraphicFramePr>
            <p:xfrm>
              <a:off x="5601587" y="2240336"/>
              <a:ext cx="1241425" cy="1096963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7249" name="Формула" r:id="rId10" imgW="444307" imgH="393529" progId="Equation.3">
                      <p:embed/>
                    </p:oleObj>
                  </mc:Choice>
                  <mc:Fallback>
                    <p:oleObj name="Формула" r:id="rId10" imgW="444307" imgH="393529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1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5601587" y="2240336"/>
                            <a:ext cx="1241425" cy="1096963"/>
                          </a:xfrm>
                          <a:prstGeom prst="rect">
                            <a:avLst/>
                          </a:prstGeom>
                          <a:solidFill>
                            <a:schemeClr val="accent3">
                              <a:lumMod val="40000"/>
                              <a:lumOff val="60000"/>
                            </a:schemeClr>
                          </a:solidFill>
                          <a:ln>
                            <a:noFill/>
                          </a:ln>
                          <a:effectLst/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Прямоугольник 3"/>
              <p:cNvSpPr/>
              <p:nvPr/>
            </p:nvSpPr>
            <p:spPr>
              <a:xfrm>
                <a:off x="230975" y="4293096"/>
                <a:ext cx="8661506" cy="2308324"/>
              </a:xfrm>
              <a:prstGeom prst="rect">
                <a:avLst/>
              </a:prstGeom>
              <a:ln>
                <a:solidFill>
                  <a:srgbClr val="006600"/>
                </a:solidFill>
              </a:ln>
            </p:spPr>
            <p:txBody>
              <a:bodyPr wrap="square">
                <a:spAutoFit/>
              </a:bodyPr>
              <a:lstStyle/>
              <a:p>
                <a:r>
                  <a:rPr lang="ru-RU" sz="2800" b="1" dirty="0" smtClean="0">
                    <a:solidFill>
                      <a:srgbClr val="0066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Решение:    </a:t>
                </a:r>
                <a:r>
                  <a:rPr lang="ru-RU" sz="2800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е</a:t>
                </a:r>
                <a:r>
                  <a:rPr lang="ru-RU" sz="2800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сли  3 + 2010 – 2013 = 0, </a:t>
                </a:r>
              </a:p>
              <a:p>
                <a:r>
                  <a:rPr lang="ru-RU" sz="2800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             то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80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ru-RU" sz="2800" b="0" i="1" smtClean="0">
                            <a:solidFill>
                              <a:prstClr val="black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х</m:t>
                        </m:r>
                      </m:e>
                      <m:sub>
                        <m:r>
                          <a:rPr lang="ru-RU" sz="2800" b="0" i="0" smtClean="0">
                            <a:solidFill>
                              <a:prstClr val="black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ru-RU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      ,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80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ru-RU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х</m:t>
                        </m:r>
                      </m:e>
                      <m:sub>
                        <m:r>
                          <a:rPr lang="ru-RU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ru-RU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</a:t>
                </a:r>
              </a:p>
              <a:p>
                <a:pPr lvl="0"/>
                <a:endParaRPr lang="ru-RU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lvl="0"/>
                <a:r>
                  <a:rPr lang="ru-RU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               </a:t>
                </a:r>
                <a:endParaRPr lang="ru-RU" sz="2800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ru-RU" sz="3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" name="Прямоугольник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0975" y="4293096"/>
                <a:ext cx="8661506" cy="2308324"/>
              </a:xfrm>
              <a:prstGeom prst="rect">
                <a:avLst/>
              </a:prstGeom>
              <a:blipFill rotWithShape="1">
                <a:blip r:embed="rId12"/>
                <a:stretch>
                  <a:fillRect l="-1405" t="-2362"/>
                </a:stretch>
              </a:blipFill>
              <a:ln>
                <a:solidFill>
                  <a:srgbClr val="006600"/>
                </a:solidFill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Прямоугольник 5"/>
          <p:cNvSpPr/>
          <p:nvPr/>
        </p:nvSpPr>
        <p:spPr>
          <a:xfrm>
            <a:off x="3347864" y="4725144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933063" y="4715594"/>
            <a:ext cx="282000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2013 : 3 = – 671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Прямоугольник 7"/>
              <p:cNvSpPr/>
              <p:nvPr/>
            </p:nvSpPr>
            <p:spPr>
              <a:xfrm>
                <a:off x="1069340" y="5670209"/>
                <a:ext cx="6984776" cy="52322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/>
                <a:r>
                  <a:rPr lang="ru-RU" sz="2800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         Ответ</a:t>
                </a:r>
                <a:r>
                  <a:rPr lang="ru-RU" sz="2800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8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ru-RU" sz="2800" i="1">
                            <a:solidFill>
                              <a:prstClr val="black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х</m:t>
                        </m:r>
                      </m:e>
                      <m:sub>
                        <m:r>
                          <a:rPr lang="ru-RU" sz="2800">
                            <a:solidFill>
                              <a:prstClr val="black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ru-RU" sz="2800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1,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8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ru-RU" sz="2800" i="1">
                            <a:solidFill>
                              <a:prstClr val="black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х</m:t>
                        </m:r>
                      </m:e>
                      <m:sub>
                        <m:r>
                          <a:rPr lang="ru-RU" sz="2800" i="1">
                            <a:solidFill>
                              <a:prstClr val="black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ru-RU" sz="2800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– 671</a:t>
                </a:r>
              </a:p>
            </p:txBody>
          </p:sp>
        </mc:Choice>
        <mc:Fallback xmlns="">
          <p:sp>
            <p:nvSpPr>
              <p:cNvPr id="8" name="Прямоугольник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69340" y="5670209"/>
                <a:ext cx="6984776" cy="523220"/>
              </a:xfrm>
              <a:prstGeom prst="rect">
                <a:avLst/>
              </a:prstGeom>
              <a:blipFill rotWithShape="1">
                <a:blip r:embed="rId13"/>
                <a:stretch>
                  <a:fillRect t="-11628" b="-3139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511936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Группа 16"/>
          <p:cNvGrpSpPr/>
          <p:nvPr/>
        </p:nvGrpSpPr>
        <p:grpSpPr>
          <a:xfrm>
            <a:off x="0" y="72000"/>
            <a:ext cx="9144000" cy="468000"/>
            <a:chOff x="0" y="72000"/>
            <a:chExt cx="9144000" cy="468000"/>
          </a:xfrm>
        </p:grpSpPr>
        <p:sp>
          <p:nvSpPr>
            <p:cNvPr id="10" name="Прямоугольник 9"/>
            <p:cNvSpPr/>
            <p:nvPr userDrawn="1"/>
          </p:nvSpPr>
          <p:spPr>
            <a:xfrm>
              <a:off x="0" y="72000"/>
              <a:ext cx="9144000" cy="46800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267034"/>
                </a:solidFill>
              </a:endParaRPr>
            </a:p>
          </p:txBody>
        </p:sp>
        <p:cxnSp>
          <p:nvCxnSpPr>
            <p:cNvPr id="11" name="Прямая соединительная линия 10"/>
            <p:cNvCxnSpPr/>
            <p:nvPr userDrawn="1"/>
          </p:nvCxnSpPr>
          <p:spPr>
            <a:xfrm>
              <a:off x="0" y="540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 userDrawn="1"/>
          </p:nvCxnSpPr>
          <p:spPr>
            <a:xfrm>
              <a:off x="0" y="72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36000"/>
            <a:ext cx="9144000" cy="614040"/>
          </a:xfrm>
        </p:spPr>
        <p:txBody>
          <a:bodyPr>
            <a:normAutofit/>
          </a:bodyPr>
          <a:lstStyle/>
          <a:p>
            <a:r>
              <a:rPr lang="ru-RU" b="0" dirty="0" smtClean="0">
                <a:ln>
                  <a:noFill/>
                </a:ln>
                <a:solidFill>
                  <a:prstClr val="white"/>
                </a:solidFill>
                <a:effectLst/>
              </a:rPr>
              <a:t>Закрепление</a:t>
            </a:r>
            <a:endParaRPr lang="ru-RU" b="0" dirty="0">
              <a:ln>
                <a:solidFill>
                  <a:schemeClr val="bg1"/>
                </a:solidFill>
              </a:ln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4282965" y="4305873"/>
            <a:ext cx="612000" cy="360000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3">
                    <a:lumMod val="75000"/>
                  </a:schemeClr>
                </a:solidFill>
              </a:rPr>
              <a:t>?</a:t>
            </a:r>
            <a:endParaRPr lang="ru-RU" sz="24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/>
              <p:cNvSpPr txBox="1"/>
              <p:nvPr/>
            </p:nvSpPr>
            <p:spPr>
              <a:xfrm>
                <a:off x="5076056" y="4302812"/>
                <a:ext cx="4014192" cy="46166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ru-RU" sz="240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itchFamily="18" charset="0"/>
                            <a:cs typeface="Arial" pitchFamily="34" charset="0"/>
                          </a:rPr>
                        </m:ctrlPr>
                      </m:sSubPr>
                      <m:e>
                        <m:r>
                          <a:rPr lang="ru-RU" sz="2400" b="0" i="1" smtClean="0">
                            <a:solidFill>
                              <a:prstClr val="black"/>
                            </a:solidFill>
                            <a:latin typeface="Cambria Math"/>
                            <a:ea typeface="Cambria Math" pitchFamily="18" charset="0"/>
                            <a:cs typeface="Arial" pitchFamily="34" charset="0"/>
                          </a:rPr>
                          <m:t>х</m:t>
                        </m:r>
                      </m:e>
                      <m:sub>
                        <m:r>
                          <a:rPr lang="ru-RU" sz="2400" b="0" i="1" smtClean="0">
                            <a:solidFill>
                              <a:prstClr val="black"/>
                            </a:solidFill>
                            <a:latin typeface="Cambria Math"/>
                            <a:ea typeface="Cambria Math" pitchFamily="18" charset="0"/>
                            <a:cs typeface="Arial" pitchFamily="34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ru-RU" sz="2400" dirty="0" smtClean="0">
                    <a:solidFill>
                      <a:prstClr val="black"/>
                    </a:solidFill>
                    <a:latin typeface="Arial" pitchFamily="34" charset="0"/>
                    <a:ea typeface="Cambria Math" pitchFamily="18" charset="0"/>
                    <a:cs typeface="Arial" pitchFamily="34" charset="0"/>
                  </a:rPr>
                  <a:t>= 1;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40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itchFamily="18" charset="0"/>
                            <a:cs typeface="Arial" pitchFamily="34" charset="0"/>
                          </a:rPr>
                        </m:ctrlPr>
                      </m:sSubPr>
                      <m:e>
                        <m:r>
                          <a:rPr lang="ru-RU" sz="2400" b="0" i="1" smtClean="0">
                            <a:solidFill>
                              <a:prstClr val="black"/>
                            </a:solidFill>
                            <a:latin typeface="Cambria Math"/>
                            <a:ea typeface="Cambria Math" pitchFamily="18" charset="0"/>
                            <a:cs typeface="Arial" pitchFamily="34" charset="0"/>
                          </a:rPr>
                          <m:t>х</m:t>
                        </m:r>
                      </m:e>
                      <m:sub>
                        <m:r>
                          <a:rPr lang="ru-RU" sz="2400" b="0" i="1" smtClean="0">
                            <a:solidFill>
                              <a:prstClr val="black"/>
                            </a:solidFill>
                            <a:latin typeface="Cambria Math"/>
                            <a:ea typeface="Cambria Math" pitchFamily="18" charset="0"/>
                            <a:cs typeface="Arial" pitchFamily="34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ru-RU" sz="2400" dirty="0" smtClean="0">
                    <a:solidFill>
                      <a:prstClr val="black"/>
                    </a:solidFill>
                    <a:latin typeface="Arial" pitchFamily="34" charset="0"/>
                    <a:ea typeface="Cambria Math" pitchFamily="18" charset="0"/>
                    <a:cs typeface="Arial" pitchFamily="34" charset="0"/>
                  </a:rPr>
                  <a:t> = 2018 : 1 = 2018</a:t>
                </a:r>
                <a:endParaRPr lang="ru-RU" sz="2400" dirty="0">
                  <a:solidFill>
                    <a:prstClr val="black"/>
                  </a:solidFill>
                  <a:latin typeface="Arial" pitchFamily="34" charset="0"/>
                  <a:ea typeface="Cambria Math" pitchFamily="18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76056" y="4302812"/>
                <a:ext cx="4014192" cy="461665"/>
              </a:xfrm>
              <a:prstGeom prst="rect">
                <a:avLst/>
              </a:prstGeom>
              <a:blipFill rotWithShape="1">
                <a:blip r:embed="rId3"/>
                <a:stretch>
                  <a:fillRect t="-7692" b="-28205"/>
                </a:stretch>
              </a:blipFill>
              <a:ln>
                <a:solidFill>
                  <a:schemeClr val="bg1">
                    <a:lumMod val="50000"/>
                  </a:schemeClr>
                </a:solidFill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Скругленный прямоугольник 21"/>
          <p:cNvSpPr/>
          <p:nvPr/>
        </p:nvSpPr>
        <p:spPr>
          <a:xfrm>
            <a:off x="4336809" y="5216543"/>
            <a:ext cx="612000" cy="360000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3">
                    <a:lumMod val="75000"/>
                  </a:schemeClr>
                </a:solidFill>
              </a:rPr>
              <a:t>?</a:t>
            </a:r>
            <a:endParaRPr lang="ru-RU" sz="24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/>
              <p:cNvSpPr txBox="1"/>
              <p:nvPr/>
            </p:nvSpPr>
            <p:spPr>
              <a:xfrm>
                <a:off x="5103476" y="5214994"/>
                <a:ext cx="3986772" cy="46166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txBody>
              <a:bodyPr wrap="square" rtlCol="0">
                <a:spAutoFit/>
              </a:bodyPr>
              <a:lstStyle/>
              <a:p>
                <a:pPr lvl="0"/>
                <a14:m>
                  <m:oMath xmlns:m="http://schemas.openxmlformats.org/officeDocument/2006/math">
                    <m:sSub>
                      <m:sSubPr>
                        <m:ctrlPr>
                          <a:rPr lang="ru-RU" sz="24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itchFamily="18" charset="0"/>
                            <a:cs typeface="Arial" pitchFamily="34" charset="0"/>
                          </a:rPr>
                        </m:ctrlPr>
                      </m:sSubPr>
                      <m:e>
                        <m:r>
                          <a:rPr lang="ru-RU" sz="2400" i="1">
                            <a:solidFill>
                              <a:prstClr val="black"/>
                            </a:solidFill>
                            <a:latin typeface="Cambria Math"/>
                            <a:ea typeface="Cambria Math" pitchFamily="18" charset="0"/>
                            <a:cs typeface="Arial" pitchFamily="34" charset="0"/>
                          </a:rPr>
                          <m:t>х</m:t>
                        </m:r>
                      </m:e>
                      <m:sub>
                        <m:r>
                          <a:rPr lang="ru-RU" sz="2400" i="1">
                            <a:solidFill>
                              <a:prstClr val="black"/>
                            </a:solidFill>
                            <a:latin typeface="Cambria Math"/>
                            <a:ea typeface="Cambria Math" pitchFamily="18" charset="0"/>
                            <a:cs typeface="Arial" pitchFamily="34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ru-RU" sz="2400" dirty="0">
                    <a:solidFill>
                      <a:prstClr val="black"/>
                    </a:solidFill>
                    <a:latin typeface="Arial" pitchFamily="34" charset="0"/>
                    <a:ea typeface="Cambria Math" pitchFamily="18" charset="0"/>
                    <a:cs typeface="Arial" pitchFamily="34" charset="0"/>
                  </a:rPr>
                  <a:t>= </a:t>
                </a:r>
                <a:r>
                  <a:rPr lang="ru-RU" sz="2400" dirty="0" smtClean="0">
                    <a:solidFill>
                      <a:prstClr val="black"/>
                    </a:solidFill>
                    <a:latin typeface="Arial" pitchFamily="34" charset="0"/>
                    <a:ea typeface="Cambria Math" pitchFamily="18" charset="0"/>
                    <a:cs typeface="Arial" pitchFamily="34" charset="0"/>
                  </a:rPr>
                  <a:t>1;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4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itchFamily="18" charset="0"/>
                            <a:cs typeface="Arial" pitchFamily="34" charset="0"/>
                          </a:rPr>
                        </m:ctrlPr>
                      </m:sSubPr>
                      <m:e>
                        <m:r>
                          <a:rPr lang="ru-RU" sz="2400" i="1">
                            <a:solidFill>
                              <a:prstClr val="black"/>
                            </a:solidFill>
                            <a:latin typeface="Cambria Math"/>
                            <a:ea typeface="Cambria Math" pitchFamily="18" charset="0"/>
                            <a:cs typeface="Arial" pitchFamily="34" charset="0"/>
                          </a:rPr>
                          <m:t>х</m:t>
                        </m:r>
                      </m:e>
                      <m:sub>
                        <m:r>
                          <a:rPr lang="ru-RU" sz="2400" i="1">
                            <a:solidFill>
                              <a:prstClr val="black"/>
                            </a:solidFill>
                            <a:latin typeface="Cambria Math"/>
                            <a:ea typeface="Cambria Math" pitchFamily="18" charset="0"/>
                            <a:cs typeface="Arial" pitchFamily="34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ru-RU" sz="2400" dirty="0">
                    <a:solidFill>
                      <a:prstClr val="black"/>
                    </a:solidFill>
                    <a:latin typeface="Arial" pitchFamily="34" charset="0"/>
                    <a:ea typeface="Cambria Math" pitchFamily="18" charset="0"/>
                    <a:cs typeface="Arial" pitchFamily="34" charset="0"/>
                  </a:rPr>
                  <a:t> = </a:t>
                </a:r>
                <a:r>
                  <a:rPr lang="ru-RU" sz="2400" dirty="0" smtClean="0">
                    <a:solidFill>
                      <a:prstClr val="black"/>
                    </a:solidFill>
                    <a:latin typeface="Arial" pitchFamily="34" charset="0"/>
                    <a:ea typeface="Cambria Math" pitchFamily="18" charset="0"/>
                    <a:cs typeface="Arial" pitchFamily="34" charset="0"/>
                  </a:rPr>
                  <a:t>50 : 100 = 0,5</a:t>
                </a:r>
                <a:endParaRPr lang="ru-RU" sz="2400" dirty="0">
                  <a:solidFill>
                    <a:prstClr val="black"/>
                  </a:solidFill>
                  <a:latin typeface="Arial" pitchFamily="34" charset="0"/>
                  <a:ea typeface="Cambria Math" pitchFamily="18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23" name="TextBox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03476" y="5214994"/>
                <a:ext cx="3986772" cy="461665"/>
              </a:xfrm>
              <a:prstGeom prst="rect">
                <a:avLst/>
              </a:prstGeom>
              <a:blipFill rotWithShape="1">
                <a:blip r:embed="rId4"/>
                <a:stretch>
                  <a:fillRect t="-7692" b="-28205"/>
                </a:stretch>
              </a:blipFill>
              <a:ln>
                <a:solidFill>
                  <a:schemeClr val="bg1">
                    <a:lumMod val="50000"/>
                  </a:schemeClr>
                </a:solidFill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6" name="Группа 25"/>
          <p:cNvGrpSpPr>
            <a:grpSpLocks/>
          </p:cNvGrpSpPr>
          <p:nvPr/>
        </p:nvGrpSpPr>
        <p:grpSpPr bwMode="auto">
          <a:xfrm>
            <a:off x="507206" y="728846"/>
            <a:ext cx="8129588" cy="1703110"/>
            <a:chOff x="539573" y="1516793"/>
            <a:chExt cx="8130298" cy="1703543"/>
          </a:xfrm>
        </p:grpSpPr>
        <p:grpSp>
          <p:nvGrpSpPr>
            <p:cNvPr id="27" name="Группа 9"/>
            <p:cNvGrpSpPr>
              <a:grpSpLocks/>
            </p:cNvGrpSpPr>
            <p:nvPr/>
          </p:nvGrpSpPr>
          <p:grpSpPr bwMode="auto">
            <a:xfrm>
              <a:off x="539573" y="1516793"/>
              <a:ext cx="8130298" cy="606041"/>
              <a:chOff x="199317" y="1516793"/>
              <a:chExt cx="8130298" cy="606041"/>
            </a:xfrm>
          </p:grpSpPr>
          <p:sp>
            <p:nvSpPr>
              <p:cNvPr id="33" name="TextBox 32"/>
              <p:cNvSpPr txBox="1"/>
              <p:nvPr/>
            </p:nvSpPr>
            <p:spPr>
              <a:xfrm>
                <a:off x="199317" y="1537436"/>
                <a:ext cx="7144374" cy="585936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ru-RU" sz="3200" b="0" i="1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/>
                  </a:rPr>
                  <a:t>Если в квадратном уравнении </a:t>
                </a:r>
              </a:p>
            </p:txBody>
          </p:sp>
          <p:graphicFrame>
            <p:nvGraphicFramePr>
              <p:cNvPr id="34" name="Object 3"/>
              <p:cNvGraphicFramePr>
                <a:graphicFrameLocks noChangeAspect="1"/>
              </p:cNvGraphicFramePr>
              <p:nvPr/>
            </p:nvGraphicFramePr>
            <p:xfrm>
              <a:off x="5598045" y="1516793"/>
              <a:ext cx="2731570" cy="566787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9282" name="Формула" r:id="rId5" imgW="977476" imgH="203112" progId="Equation.3">
                      <p:embed/>
                    </p:oleObj>
                  </mc:Choice>
                  <mc:Fallback>
                    <p:oleObj name="Формула" r:id="rId5" imgW="977476" imgH="203112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6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5598045" y="1516793"/>
                            <a:ext cx="2731570" cy="566787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rgbClr val="808080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grpSp>
          <p:nvGrpSpPr>
            <p:cNvPr id="28" name="Группа 8"/>
            <p:cNvGrpSpPr>
              <a:grpSpLocks/>
            </p:cNvGrpSpPr>
            <p:nvPr/>
          </p:nvGrpSpPr>
          <p:grpSpPr bwMode="auto">
            <a:xfrm>
              <a:off x="1574902" y="2123373"/>
              <a:ext cx="5927356" cy="1096963"/>
              <a:chOff x="915656" y="2240336"/>
              <a:chExt cx="5927356" cy="1096963"/>
            </a:xfrm>
          </p:grpSpPr>
          <p:sp>
            <p:nvSpPr>
              <p:cNvPr id="29" name="TextBox 28"/>
              <p:cNvSpPr txBox="1"/>
              <p:nvPr/>
            </p:nvSpPr>
            <p:spPr>
              <a:xfrm>
                <a:off x="3081006" y="2652395"/>
                <a:ext cx="1000212" cy="585936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ru-RU" sz="3200" b="0" i="1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/>
                  </a:rPr>
                  <a:t>,  то  </a:t>
                </a:r>
              </a:p>
            </p:txBody>
          </p:sp>
          <p:graphicFrame>
            <p:nvGraphicFramePr>
              <p:cNvPr id="30" name="Object 3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573969624"/>
                  </p:ext>
                </p:extLst>
              </p:nvPr>
            </p:nvGraphicFramePr>
            <p:xfrm>
              <a:off x="915656" y="2652395"/>
              <a:ext cx="2165350" cy="4953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9283" name="Формула" r:id="rId7" imgW="774028" imgH="177646" progId="Equation.3">
                      <p:embed/>
                    </p:oleObj>
                  </mc:Choice>
                  <mc:Fallback>
                    <p:oleObj name="Формула" r:id="rId7" imgW="774028" imgH="177646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8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915656" y="2652395"/>
                            <a:ext cx="2165350" cy="495300"/>
                          </a:xfrm>
                          <a:prstGeom prst="rect">
                            <a:avLst/>
                          </a:prstGeom>
                          <a:solidFill>
                            <a:schemeClr val="accent3">
                              <a:lumMod val="40000"/>
                              <a:lumOff val="60000"/>
                            </a:schemeClr>
                          </a:solidFill>
                          <a:ln>
                            <a:noFill/>
                          </a:ln>
                          <a:effectLst/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31" name="Object 4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763548149"/>
                  </p:ext>
                </p:extLst>
              </p:nvPr>
            </p:nvGraphicFramePr>
            <p:xfrm>
              <a:off x="4233316" y="2636668"/>
              <a:ext cx="1135063" cy="601663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9284" name="Формула" r:id="rId9" imgW="406048" imgH="215713" progId="Equation.3">
                      <p:embed/>
                    </p:oleObj>
                  </mc:Choice>
                  <mc:Fallback>
                    <p:oleObj name="Формула" r:id="rId9" imgW="406048" imgH="215713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0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233316" y="2636668"/>
                            <a:ext cx="1135063" cy="601663"/>
                          </a:xfrm>
                          <a:prstGeom prst="rect">
                            <a:avLst/>
                          </a:prstGeom>
                          <a:solidFill>
                            <a:schemeClr val="accent3">
                              <a:lumMod val="40000"/>
                              <a:lumOff val="60000"/>
                            </a:schemeClr>
                          </a:solidFill>
                          <a:ln>
                            <a:noFill/>
                          </a:ln>
                          <a:effectLst/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32" name="Object 5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858424382"/>
                  </p:ext>
                </p:extLst>
              </p:nvPr>
            </p:nvGraphicFramePr>
            <p:xfrm>
              <a:off x="5601587" y="2240336"/>
              <a:ext cx="1241425" cy="1096963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9285" name="Формула" r:id="rId11" imgW="444307" imgH="393529" progId="Equation.3">
                      <p:embed/>
                    </p:oleObj>
                  </mc:Choice>
                  <mc:Fallback>
                    <p:oleObj name="Формула" r:id="rId11" imgW="444307" imgH="393529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2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5601587" y="2240336"/>
                            <a:ext cx="1241425" cy="1096963"/>
                          </a:xfrm>
                          <a:prstGeom prst="rect">
                            <a:avLst/>
                          </a:prstGeom>
                          <a:solidFill>
                            <a:schemeClr val="accent3">
                              <a:lumMod val="40000"/>
                              <a:lumOff val="60000"/>
                            </a:schemeClr>
                          </a:solidFill>
                          <a:ln>
                            <a:noFill/>
                          </a:ln>
                          <a:effectLst/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</p:grpSp>
      <p:sp>
        <p:nvSpPr>
          <p:cNvPr id="35" name="Прямоугольник 34"/>
          <p:cNvSpPr/>
          <p:nvPr/>
        </p:nvSpPr>
        <p:spPr>
          <a:xfrm>
            <a:off x="-53752" y="2924944"/>
            <a:ext cx="9144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400" dirty="0" smtClean="0">
                <a:solidFill>
                  <a:srgbClr val="2142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solidFill>
                  <a:srgbClr val="2142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ru-RU" sz="2400" b="1" dirty="0" smtClean="0">
                <a:solidFill>
                  <a:srgbClr val="00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Решите устно квадратные уравнения, используя свойство коэффициентов: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6" name="Прямоугольник 35"/>
              <p:cNvSpPr/>
              <p:nvPr/>
            </p:nvSpPr>
            <p:spPr>
              <a:xfrm>
                <a:off x="-19610" y="4159220"/>
                <a:ext cx="4608575" cy="190821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 algn="ctr"/>
                <a14:m>
                  <m:oMath xmlns:m="http://schemas.openxmlformats.org/officeDocument/2006/math">
                    <m:sSup>
                      <m:sSupPr>
                        <m:ctrlPr>
                          <a:rPr lang="ru-RU" sz="300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</m:ctrlPr>
                      </m:sSupPr>
                      <m:e>
                        <m:r>
                          <a:rPr lang="ru-RU" sz="3000" b="0">
                            <a:solidFill>
                              <a:prstClr val="black"/>
                            </a:solidFill>
                            <a:latin typeface="Cambria Math"/>
                            <a:cs typeface="Times New Roman" pitchFamily="18" charset="0"/>
                          </a:rPr>
                          <m:t>х</m:t>
                        </m:r>
                      </m:e>
                      <m:sup>
                        <m:r>
                          <a:rPr lang="ru-RU" sz="3000" b="0" i="1">
                            <a:solidFill>
                              <a:prstClr val="black"/>
                            </a:solidFill>
                            <a:latin typeface="Cambria Math"/>
                            <a:cs typeface="Times New Roman" pitchFamily="18" charset="0"/>
                          </a:rPr>
                          <m:t>2</m:t>
                        </m:r>
                        <m:r>
                          <a:rPr lang="ru-RU" sz="3000" b="0" i="1" smtClean="0">
                            <a:solidFill>
                              <a:prstClr val="black"/>
                            </a:solidFill>
                            <a:latin typeface="Cambria Math"/>
                            <a:cs typeface="Times New Roman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ru-RU" sz="3000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3000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–</a:t>
                </a:r>
                <a:r>
                  <a:rPr lang="ru-RU" sz="3000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:r>
                  <a:rPr lang="ru-RU" sz="3000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ru-RU" sz="3000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019</a:t>
                </a:r>
                <a14:m>
                  <m:oMath xmlns:m="http://schemas.openxmlformats.org/officeDocument/2006/math">
                    <m:r>
                      <a:rPr lang="ru-RU" sz="3000" b="0">
                        <a:solidFill>
                          <a:prstClr val="black"/>
                        </a:solidFill>
                        <a:latin typeface="Cambria Math"/>
                        <a:cs typeface="Times New Roman" pitchFamily="18" charset="0"/>
                      </a:rPr>
                      <m:t>х</m:t>
                    </m:r>
                  </m:oMath>
                </a14:m>
                <a:r>
                  <a:rPr lang="ru-RU" sz="3000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+ 2018 </a:t>
                </a:r>
                <a:r>
                  <a:rPr lang="ru-RU" sz="3000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 </a:t>
                </a:r>
                <a:r>
                  <a:rPr lang="ru-RU" sz="3000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</a:t>
                </a:r>
              </a:p>
              <a:p>
                <a:pPr lvl="0" algn="ctr"/>
                <a:endParaRPr lang="ru-RU" sz="3000" dirty="0" smtClean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lvl="0" algn="ctr"/>
                <a:r>
                  <a:rPr lang="ru-RU" sz="3000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100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300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ru-RU" sz="3000" b="0" i="1" smtClean="0">
                            <a:solidFill>
                              <a:prstClr val="black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х</m:t>
                        </m:r>
                      </m:e>
                      <m:sup>
                        <m:r>
                          <a:rPr lang="ru-RU" sz="3000" b="0" i="1" smtClean="0">
                            <a:solidFill>
                              <a:prstClr val="black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ru-RU" sz="3000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3000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–</a:t>
                </a:r>
                <a:r>
                  <a:rPr lang="ru-RU" sz="3000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150х + 50 = 0</a:t>
                </a:r>
              </a:p>
              <a:p>
                <a:pPr marL="514350" lvl="0" indent="-514350" algn="ctr">
                  <a:buAutoNum type="arabicPeriod"/>
                </a:pPr>
                <a:endParaRPr lang="ru-RU" sz="2800" b="1" dirty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36" name="Прямоугольник 3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19610" y="4159220"/>
                <a:ext cx="4608575" cy="1908215"/>
              </a:xfrm>
              <a:prstGeom prst="rect">
                <a:avLst/>
              </a:prstGeom>
              <a:blipFill rotWithShape="1">
                <a:blip r:embed="rId13"/>
                <a:stretch>
                  <a:fillRect t="-415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13271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  <p:bldLst>
      <p:bldP spid="19" grpId="0" animBg="1"/>
      <p:bldP spid="23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Группа 16"/>
          <p:cNvGrpSpPr/>
          <p:nvPr/>
        </p:nvGrpSpPr>
        <p:grpSpPr>
          <a:xfrm>
            <a:off x="0" y="72000"/>
            <a:ext cx="9144000" cy="468000"/>
            <a:chOff x="0" y="72000"/>
            <a:chExt cx="9144000" cy="468000"/>
          </a:xfrm>
        </p:grpSpPr>
        <p:sp>
          <p:nvSpPr>
            <p:cNvPr id="10" name="Прямоугольник 9"/>
            <p:cNvSpPr/>
            <p:nvPr userDrawn="1"/>
          </p:nvSpPr>
          <p:spPr>
            <a:xfrm>
              <a:off x="0" y="72000"/>
              <a:ext cx="9144000" cy="46800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267034"/>
                </a:solidFill>
              </a:endParaRPr>
            </a:p>
          </p:txBody>
        </p:sp>
        <p:cxnSp>
          <p:nvCxnSpPr>
            <p:cNvPr id="11" name="Прямая соединительная линия 10"/>
            <p:cNvCxnSpPr/>
            <p:nvPr userDrawn="1"/>
          </p:nvCxnSpPr>
          <p:spPr>
            <a:xfrm>
              <a:off x="0" y="540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 userDrawn="1"/>
          </p:nvCxnSpPr>
          <p:spPr>
            <a:xfrm>
              <a:off x="0" y="72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36000"/>
            <a:ext cx="8676456" cy="614040"/>
          </a:xfrm>
        </p:spPr>
        <p:txBody>
          <a:bodyPr>
            <a:normAutofit/>
          </a:bodyPr>
          <a:lstStyle/>
          <a:p>
            <a:r>
              <a:rPr lang="ru-RU" b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  Черный </a:t>
            </a:r>
            <a:r>
              <a:rPr lang="ru-RU" b="0" dirty="0">
                <a:ln>
                  <a:noFill/>
                </a:ln>
                <a:solidFill>
                  <a:schemeClr val="bg1"/>
                </a:solidFill>
                <a:effectLst/>
              </a:rPr>
              <a:t>я</a:t>
            </a:r>
            <a:r>
              <a:rPr lang="ru-RU" b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щик.            </a:t>
            </a:r>
            <a:endParaRPr lang="ru-RU" b="0" dirty="0">
              <a:ln>
                <a:solidFill>
                  <a:schemeClr val="bg1"/>
                </a:solidFill>
              </a:ln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1127229" y="3553990"/>
            <a:ext cx="28725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prstClr val="white"/>
                </a:solidFill>
                <a:latin typeface="Arial Black" pitchFamily="34" charset="0"/>
                <a:ea typeface="+mj-ea"/>
                <a:cs typeface="+mj-cs"/>
              </a:rPr>
              <a:t> </a:t>
            </a:r>
            <a:endParaRPr lang="ru-RU" dirty="0"/>
          </a:p>
        </p:txBody>
      </p:sp>
      <p:sp>
        <p:nvSpPr>
          <p:cNvPr id="28" name="Прямоугольник 27"/>
          <p:cNvSpPr/>
          <p:nvPr/>
        </p:nvSpPr>
        <p:spPr>
          <a:xfrm>
            <a:off x="3279210" y="1772816"/>
            <a:ext cx="212372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dirty="0" smtClean="0">
                <a:solidFill>
                  <a:srgbClr val="2142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Решение:</a:t>
            </a:r>
          </a:p>
          <a:p>
            <a:pPr lvl="0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Прямоугольник 28"/>
              <p:cNvSpPr/>
              <p:nvPr/>
            </p:nvSpPr>
            <p:spPr>
              <a:xfrm>
                <a:off x="2123728" y="2688251"/>
                <a:ext cx="4647362" cy="65889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lvl="0" algn="ctr"/>
                <a:r>
                  <a:rPr lang="ru-RU" sz="3600" b="1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36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</m:ctrlPr>
                      </m:sSupPr>
                      <m:e>
                        <m:r>
                          <a:rPr lang="ru-RU" sz="3600" b="1">
                            <a:solidFill>
                              <a:prstClr val="black"/>
                            </a:solidFill>
                            <a:latin typeface="Cambria Math"/>
                            <a:cs typeface="Times New Roman" pitchFamily="18" charset="0"/>
                          </a:rPr>
                          <m:t>х</m:t>
                        </m:r>
                      </m:e>
                      <m:sup>
                        <m:r>
                          <a:rPr lang="ru-RU" sz="3600" b="1" i="1">
                            <a:solidFill>
                              <a:prstClr val="black"/>
                            </a:solidFill>
                            <a:latin typeface="Cambria Math"/>
                            <a:cs typeface="Times New Roman" pitchFamily="18" charset="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ru-RU" sz="3600" b="1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+ </a:t>
                </a:r>
                <a:r>
                  <a:rPr lang="ru-RU" sz="3600" b="1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2010</a:t>
                </a:r>
                <a14:m>
                  <m:oMath xmlns:m="http://schemas.openxmlformats.org/officeDocument/2006/math">
                    <m:r>
                      <a:rPr lang="ru-RU" sz="3600" b="1">
                        <a:solidFill>
                          <a:prstClr val="black"/>
                        </a:solidFill>
                        <a:latin typeface="Cambria Math"/>
                        <a:cs typeface="Times New Roman" pitchFamily="18" charset="0"/>
                      </a:rPr>
                      <m:t>х</m:t>
                    </m:r>
                  </m:oMath>
                </a14:m>
                <a:r>
                  <a:rPr lang="ru-RU" sz="3600" b="1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3600" b="1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</a:t>
                </a:r>
                <a:r>
                  <a:rPr lang="ru-RU" sz="3600" b="1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2013 </a:t>
                </a:r>
                <a:r>
                  <a:rPr lang="ru-RU" sz="3600" b="1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 0</a:t>
                </a:r>
                <a:endParaRPr lang="ru-RU" sz="3600" b="1" dirty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29" name="Прямоугольник 2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23728" y="2688251"/>
                <a:ext cx="4647362" cy="658898"/>
              </a:xfrm>
              <a:prstGeom prst="rect">
                <a:avLst/>
              </a:prstGeom>
              <a:blipFill rotWithShape="1">
                <a:blip r:embed="rId2"/>
                <a:stretch>
                  <a:fillRect l="-3539" t="-13889" r="-3408" b="-3240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3" name="Picture 2" descr="C:\Users\Фролова\Desktop\Cube-with-blender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0858" y="507466"/>
            <a:ext cx="6646010" cy="56793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3531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out)">
                                      <p:cBhvr>
                                        <p:cTn id="6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Группа 16"/>
          <p:cNvGrpSpPr/>
          <p:nvPr/>
        </p:nvGrpSpPr>
        <p:grpSpPr>
          <a:xfrm>
            <a:off x="0" y="72000"/>
            <a:ext cx="9144000" cy="468000"/>
            <a:chOff x="0" y="72000"/>
            <a:chExt cx="9144000" cy="468000"/>
          </a:xfrm>
        </p:grpSpPr>
        <p:sp>
          <p:nvSpPr>
            <p:cNvPr id="10" name="Прямоугольник 9"/>
            <p:cNvSpPr/>
            <p:nvPr userDrawn="1"/>
          </p:nvSpPr>
          <p:spPr>
            <a:xfrm>
              <a:off x="0" y="72000"/>
              <a:ext cx="9144000" cy="46800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267034"/>
                </a:solidFill>
              </a:endParaRPr>
            </a:p>
          </p:txBody>
        </p:sp>
        <p:cxnSp>
          <p:nvCxnSpPr>
            <p:cNvPr id="11" name="Прямая соединительная линия 10"/>
            <p:cNvCxnSpPr/>
            <p:nvPr userDrawn="1"/>
          </p:nvCxnSpPr>
          <p:spPr>
            <a:xfrm>
              <a:off x="0" y="540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 userDrawn="1"/>
          </p:nvCxnSpPr>
          <p:spPr>
            <a:xfrm>
              <a:off x="0" y="72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36000"/>
            <a:ext cx="9144000" cy="614040"/>
          </a:xfrm>
        </p:spPr>
        <p:txBody>
          <a:bodyPr>
            <a:normAutofit/>
          </a:bodyPr>
          <a:lstStyle/>
          <a:p>
            <a:r>
              <a:rPr lang="ru-RU" b="0" dirty="0" smtClean="0">
                <a:ln>
                  <a:noFill/>
                </a:ln>
                <a:solidFill>
                  <a:prstClr val="white"/>
                </a:solidFill>
                <a:effectLst/>
              </a:rPr>
              <a:t>Цель </a:t>
            </a:r>
            <a:r>
              <a:rPr lang="ru-RU" b="0" dirty="0">
                <a:ln>
                  <a:noFill/>
                </a:ln>
                <a:solidFill>
                  <a:prstClr val="white"/>
                </a:solidFill>
                <a:effectLst/>
              </a:rPr>
              <a:t>нашего урока</a:t>
            </a:r>
            <a:endParaRPr lang="ru-RU" b="0" dirty="0">
              <a:ln>
                <a:solidFill>
                  <a:schemeClr val="bg1"/>
                </a:solidFill>
              </a:ln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762" y="886544"/>
            <a:ext cx="3609975" cy="1181100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378" y="2298476"/>
            <a:ext cx="4086225" cy="1181100"/>
          </a:xfrm>
          <a:prstGeom prst="rect">
            <a:avLst/>
          </a:prstGeom>
        </p:spPr>
      </p:pic>
      <p:sp>
        <p:nvSpPr>
          <p:cNvPr id="18" name="Скругленный прямоугольник 17"/>
          <p:cNvSpPr/>
          <p:nvPr/>
        </p:nvSpPr>
        <p:spPr>
          <a:xfrm>
            <a:off x="4572000" y="1545726"/>
            <a:ext cx="612000" cy="360000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3">
                    <a:lumMod val="75000"/>
                  </a:schemeClr>
                </a:solidFill>
              </a:rPr>
              <a:t>?</a:t>
            </a:r>
            <a:endParaRPr lang="ru-RU" sz="24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617026" y="869038"/>
            <a:ext cx="1512167" cy="46166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prstClr val="black"/>
                </a:solidFill>
                <a:latin typeface="Arial" pitchFamily="34" charset="0"/>
                <a:ea typeface="Cambria Math" pitchFamily="18" charset="0"/>
                <a:cs typeface="Arial" pitchFamily="34" charset="0"/>
              </a:rPr>
              <a:t>решение</a:t>
            </a:r>
            <a:endParaRPr lang="ru-RU" sz="2400" dirty="0">
              <a:solidFill>
                <a:prstClr val="black"/>
              </a:solidFill>
              <a:latin typeface="Arial" pitchFamily="34" charset="0"/>
              <a:ea typeface="Cambria Math" pitchFamily="18" charset="0"/>
              <a:cs typeface="Arial" pitchFamily="34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4946130" y="3125562"/>
            <a:ext cx="612000" cy="360000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3">
                    <a:lumMod val="75000"/>
                  </a:schemeClr>
                </a:solidFill>
              </a:rPr>
              <a:t>?</a:t>
            </a:r>
            <a:endParaRPr lang="ru-RU" sz="24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923908" y="2291660"/>
            <a:ext cx="2021789" cy="46166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prstClr val="black"/>
                </a:solidFill>
                <a:latin typeface="Arial" pitchFamily="34" charset="0"/>
                <a:ea typeface="Cambria Math" pitchFamily="18" charset="0"/>
                <a:cs typeface="Arial" pitchFamily="34" charset="0"/>
              </a:rPr>
              <a:t>уравнение</a:t>
            </a:r>
            <a:endParaRPr lang="ru-RU" sz="2400" dirty="0">
              <a:solidFill>
                <a:prstClr val="black"/>
              </a:solidFill>
              <a:latin typeface="Arial" pitchFamily="34" charset="0"/>
              <a:ea typeface="Cambria Math" pitchFamily="18" charset="0"/>
              <a:cs typeface="Arial" pitchFamily="34" charset="0"/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6162578" y="4810999"/>
            <a:ext cx="612000" cy="360000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3">
                    <a:lumMod val="75000"/>
                  </a:schemeClr>
                </a:solidFill>
              </a:rPr>
              <a:t>?</a:t>
            </a:r>
            <a:endParaRPr lang="ru-RU" sz="24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129193" y="3989899"/>
            <a:ext cx="1883335" cy="46166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prstClr val="black"/>
                </a:solidFill>
                <a:latin typeface="Arial" pitchFamily="34" charset="0"/>
                <a:ea typeface="Cambria Math" pitchFamily="18" charset="0"/>
                <a:cs typeface="Arial" pitchFamily="34" charset="0"/>
              </a:rPr>
              <a:t>формула</a:t>
            </a:r>
            <a:endParaRPr lang="ru-RU" sz="2400" dirty="0">
              <a:solidFill>
                <a:prstClr val="black"/>
              </a:solidFill>
              <a:latin typeface="Arial" pitchFamily="34" charset="0"/>
              <a:ea typeface="Cambria Math" pitchFamily="18" charset="0"/>
              <a:cs typeface="Arial" pitchFamily="34" charset="0"/>
            </a:endParaRPr>
          </a:p>
        </p:txBody>
      </p:sp>
      <p:pic>
        <p:nvPicPr>
          <p:cNvPr id="1026" name="Picture 2" descr="C:\Users\Фролова\Desktop\formula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378" y="3989899"/>
            <a:ext cx="5305425" cy="1181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Прямоугольник 23"/>
          <p:cNvSpPr/>
          <p:nvPr/>
        </p:nvSpPr>
        <p:spPr>
          <a:xfrm>
            <a:off x="476566" y="5470877"/>
            <a:ext cx="828092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Ребусы помогут определить ключевые слова урока</a:t>
            </a:r>
          </a:p>
        </p:txBody>
      </p:sp>
    </p:spTree>
    <p:extLst>
      <p:ext uri="{BB962C8B-B14F-4D97-AF65-F5344CB8AC3E}">
        <p14:creationId xmlns:p14="http://schemas.microsoft.com/office/powerpoint/2010/main" val="690909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  <p:bldLst>
      <p:bldP spid="19" grpId="0" animBg="1"/>
      <p:bldP spid="21" grpId="0" animBg="1"/>
      <p:bldP spid="23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Группа 16"/>
          <p:cNvGrpSpPr/>
          <p:nvPr/>
        </p:nvGrpSpPr>
        <p:grpSpPr>
          <a:xfrm>
            <a:off x="0" y="72000"/>
            <a:ext cx="9144000" cy="468000"/>
            <a:chOff x="0" y="72000"/>
            <a:chExt cx="9144000" cy="468000"/>
          </a:xfrm>
        </p:grpSpPr>
        <p:sp>
          <p:nvSpPr>
            <p:cNvPr id="10" name="Прямоугольник 9"/>
            <p:cNvSpPr/>
            <p:nvPr userDrawn="1"/>
          </p:nvSpPr>
          <p:spPr>
            <a:xfrm>
              <a:off x="0" y="72000"/>
              <a:ext cx="9144000" cy="46800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267034"/>
                </a:solidFill>
              </a:endParaRPr>
            </a:p>
          </p:txBody>
        </p:sp>
        <p:cxnSp>
          <p:nvCxnSpPr>
            <p:cNvPr id="11" name="Прямая соединительная линия 10"/>
            <p:cNvCxnSpPr/>
            <p:nvPr userDrawn="1"/>
          </p:nvCxnSpPr>
          <p:spPr>
            <a:xfrm>
              <a:off x="0" y="540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 userDrawn="1"/>
          </p:nvCxnSpPr>
          <p:spPr>
            <a:xfrm>
              <a:off x="0" y="72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36000"/>
            <a:ext cx="9144000" cy="591376"/>
          </a:xfrm>
        </p:spPr>
        <p:txBody>
          <a:bodyPr>
            <a:normAutofit/>
          </a:bodyPr>
          <a:lstStyle/>
          <a:p>
            <a:r>
              <a:rPr lang="ru-RU" b="0" dirty="0">
                <a:ln>
                  <a:noFill/>
                </a:ln>
                <a:solidFill>
                  <a:schemeClr val="bg1"/>
                </a:solidFill>
                <a:effectLst/>
              </a:rPr>
              <a:t> </a:t>
            </a:r>
            <a:r>
              <a:rPr lang="ru-RU" b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 Решение по формуле</a:t>
            </a:r>
            <a:endParaRPr lang="ru-RU" b="0" dirty="0">
              <a:ln>
                <a:solidFill>
                  <a:schemeClr val="bg1"/>
                </a:solidFill>
              </a:ln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555376"/>
            <a:ext cx="9144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dirty="0" smtClean="0">
                <a:solidFill>
                  <a:srgbClr val="2142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Решение:</a:t>
            </a:r>
          </a:p>
          <a:p>
            <a:pPr lvl="0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Прямоугольник 12"/>
              <p:cNvSpPr/>
              <p:nvPr/>
            </p:nvSpPr>
            <p:spPr>
              <a:xfrm>
                <a:off x="755576" y="978823"/>
                <a:ext cx="4647362" cy="65889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lvl="0" algn="ctr"/>
                <a:r>
                  <a:rPr lang="ru-RU" sz="3600" b="1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36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</m:ctrlPr>
                      </m:sSupPr>
                      <m:e>
                        <m:r>
                          <a:rPr lang="ru-RU" sz="3600" b="1">
                            <a:solidFill>
                              <a:prstClr val="black"/>
                            </a:solidFill>
                            <a:latin typeface="Cambria Math"/>
                            <a:cs typeface="Times New Roman" pitchFamily="18" charset="0"/>
                          </a:rPr>
                          <m:t>х</m:t>
                        </m:r>
                      </m:e>
                      <m:sup>
                        <m:r>
                          <a:rPr lang="ru-RU" sz="3600" b="1" i="1">
                            <a:solidFill>
                              <a:prstClr val="black"/>
                            </a:solidFill>
                            <a:latin typeface="Cambria Math"/>
                            <a:cs typeface="Times New Roman" pitchFamily="18" charset="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ru-RU" sz="3600" b="1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+ </a:t>
                </a:r>
                <a:r>
                  <a:rPr lang="ru-RU" sz="3600" b="1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2010</a:t>
                </a:r>
                <a14:m>
                  <m:oMath xmlns:m="http://schemas.openxmlformats.org/officeDocument/2006/math">
                    <m:r>
                      <a:rPr lang="ru-RU" sz="3600" b="1">
                        <a:solidFill>
                          <a:prstClr val="black"/>
                        </a:solidFill>
                        <a:latin typeface="Cambria Math"/>
                        <a:cs typeface="Times New Roman" pitchFamily="18" charset="0"/>
                      </a:rPr>
                      <m:t>х</m:t>
                    </m:r>
                  </m:oMath>
                </a14:m>
                <a:r>
                  <a:rPr lang="ru-RU" sz="3600" b="1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3600" b="1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</a:t>
                </a:r>
                <a:r>
                  <a:rPr lang="ru-RU" sz="3600" b="1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2013 </a:t>
                </a:r>
                <a:r>
                  <a:rPr lang="ru-RU" sz="3600" b="1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 0</a:t>
                </a:r>
                <a:endParaRPr lang="ru-RU" sz="3600" b="1" dirty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13" name="Прямоугольник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5576" y="978823"/>
                <a:ext cx="4647362" cy="658898"/>
              </a:xfrm>
              <a:prstGeom prst="rect">
                <a:avLst/>
              </a:prstGeom>
              <a:blipFill rotWithShape="1">
                <a:blip r:embed="rId3"/>
                <a:stretch>
                  <a:fillRect l="-3675" t="-13889" r="-3412" b="-3240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Прямоугольник 3"/>
          <p:cNvSpPr/>
          <p:nvPr/>
        </p:nvSpPr>
        <p:spPr>
          <a:xfrm>
            <a:off x="306949" y="1637721"/>
            <a:ext cx="5544616" cy="5457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15000"/>
              </a:lnSpc>
            </a:pPr>
            <a:r>
              <a:rPr lang="ru-RU" sz="2800" i="1" dirty="0">
                <a:solidFill>
                  <a:srgbClr val="2142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а</a:t>
            </a:r>
            <a:r>
              <a:rPr lang="ru-RU" sz="2800" i="1" dirty="0" smtClean="0">
                <a:solidFill>
                  <a:srgbClr val="2142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 = 3, </a:t>
            </a:r>
            <a:r>
              <a:rPr lang="ru-RU" sz="2800" dirty="0" smtClean="0">
                <a:solidFill>
                  <a:srgbClr val="2142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в = 2010, с = - 2013</a:t>
            </a:r>
            <a:r>
              <a:rPr lang="ru-RU" sz="2800" i="1" dirty="0" smtClean="0">
                <a:solidFill>
                  <a:srgbClr val="2142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 </a:t>
            </a:r>
            <a:endParaRPr lang="ru-RU" sz="2800" dirty="0">
              <a:solidFill>
                <a:srgbClr val="214200"/>
              </a:solidFill>
              <a:latin typeface="Arial" panose="020B0604020202020204" pitchFamily="34" charset="0"/>
              <a:ea typeface="Times New Roman"/>
              <a:cs typeface="Arial" panose="020B0604020202020204" pitchFamily="34" charset="0"/>
            </a:endParaRPr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36560124"/>
              </p:ext>
            </p:extLst>
          </p:nvPr>
        </p:nvGraphicFramePr>
        <p:xfrm>
          <a:off x="526051" y="2399846"/>
          <a:ext cx="2248827" cy="5519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97" name="Формула" r:id="rId4" imgW="825500" imgH="203200" progId="Equation.3">
                  <p:embed/>
                </p:oleObj>
              </mc:Choice>
              <mc:Fallback>
                <p:oleObj name="Формула" r:id="rId4" imgW="825500" imgH="2032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6051" y="2399846"/>
                        <a:ext cx="2248827" cy="551985"/>
                      </a:xfrm>
                      <a:prstGeom prst="rect">
                        <a:avLst/>
                      </a:prstGeom>
                      <a:solidFill>
                        <a:srgbClr val="D7E4BD"/>
                      </a:solidFill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7" name="Прямоугольник 6"/>
              <p:cNvSpPr/>
              <p:nvPr/>
            </p:nvSpPr>
            <p:spPr>
              <a:xfrm>
                <a:off x="2782539" y="2419740"/>
                <a:ext cx="4844147" cy="53296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ru-RU" sz="2800" b="1" dirty="0" smtClean="0">
                    <a:solidFill>
                      <a:srgbClr val="214200"/>
                    </a:solidFill>
                    <a:latin typeface="Arial" panose="020B0604020202020204" pitchFamily="34" charset="0"/>
                    <a:ea typeface="Times New Roman"/>
                    <a:cs typeface="Arial" panose="020B0604020202020204" pitchFamily="34" charset="0"/>
                  </a:rPr>
                  <a:t> </a:t>
                </a:r>
                <a:r>
                  <a:rPr lang="ru-RU" sz="2800" dirty="0" smtClean="0">
                    <a:solidFill>
                      <a:srgbClr val="214200"/>
                    </a:solidFill>
                    <a:latin typeface="Arial" panose="020B0604020202020204" pitchFamily="34" charset="0"/>
                    <a:ea typeface="Times New Roman"/>
                    <a:cs typeface="Arial" panose="020B0604020202020204" pitchFamily="34" charset="0"/>
                  </a:rPr>
                  <a:t>=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800" i="1" smtClean="0">
                            <a:solidFill>
                              <a:srgbClr val="21420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lang="ru-RU" sz="2800" b="0" i="1" smtClean="0">
                            <a:solidFill>
                              <a:srgbClr val="21420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2010</m:t>
                        </m:r>
                      </m:e>
                      <m:sup>
                        <m:r>
                          <a:rPr lang="ru-RU" sz="2800" b="0" i="1" smtClean="0">
                            <a:solidFill>
                              <a:srgbClr val="21420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ru-RU" sz="2800" dirty="0" smtClean="0">
                    <a:solidFill>
                      <a:srgbClr val="214200"/>
                    </a:solidFill>
                    <a:latin typeface="Arial" panose="020B0604020202020204" pitchFamily="34" charset="0"/>
                    <a:ea typeface="Times New Roman"/>
                    <a:cs typeface="Arial" panose="020B0604020202020204" pitchFamily="34" charset="0"/>
                  </a:rPr>
                  <a:t> - 4 </a:t>
                </a:r>
                <a14:m>
                  <m:oMath xmlns:m="http://schemas.openxmlformats.org/officeDocument/2006/math">
                    <m:r>
                      <a:rPr lang="ru-RU" sz="2800" b="0" i="1" smtClean="0">
                        <a:solidFill>
                          <a:srgbClr val="214200"/>
                        </a:solidFill>
                        <a:latin typeface="Cambria Math"/>
                        <a:ea typeface="Cambria Math"/>
                        <a:cs typeface="Arial" panose="020B0604020202020204" pitchFamily="34" charset="0"/>
                      </a:rPr>
                      <m:t>∙3 ∙</m:t>
                    </m:r>
                    <m:d>
                      <m:dPr>
                        <m:ctrlPr>
                          <a:rPr lang="ru-RU" sz="2800" i="1" smtClean="0">
                            <a:solidFill>
                              <a:srgbClr val="214200"/>
                            </a:solidFill>
                            <a:latin typeface="Cambria Math" panose="02040503050406030204" pitchFamily="18" charset="0"/>
                            <a:ea typeface="Cambria Math"/>
                            <a:cs typeface="Arial" panose="020B0604020202020204" pitchFamily="34" charset="0"/>
                          </a:rPr>
                        </m:ctrlPr>
                      </m:dPr>
                      <m:e>
                        <m:r>
                          <a:rPr lang="ru-RU" sz="2800" b="0" i="1" smtClean="0">
                            <a:solidFill>
                              <a:srgbClr val="214200"/>
                            </a:solidFill>
                            <a:latin typeface="Cambria Math"/>
                            <a:ea typeface="Cambria Math"/>
                            <a:cs typeface="Arial" panose="020B0604020202020204" pitchFamily="34" charset="0"/>
                          </a:rPr>
                          <m:t>−2013</m:t>
                        </m:r>
                      </m:e>
                    </m:d>
                    <m:r>
                      <a:rPr lang="ru-RU" sz="2800" b="0" i="1" smtClean="0">
                        <a:solidFill>
                          <a:srgbClr val="214200"/>
                        </a:solidFill>
                        <a:latin typeface="Cambria Math"/>
                        <a:ea typeface="Cambria Math"/>
                        <a:cs typeface="Arial" panose="020B0604020202020204" pitchFamily="34" charset="0"/>
                      </a:rPr>
                      <m:t>=</m:t>
                    </m:r>
                  </m:oMath>
                </a14:m>
                <a:r>
                  <a:rPr lang="ru-RU" sz="2800" dirty="0" smtClean="0">
                    <a:solidFill>
                      <a:srgbClr val="214200"/>
                    </a:solidFill>
                    <a:latin typeface="Arial" panose="020B0604020202020204" pitchFamily="34" charset="0"/>
                    <a:ea typeface="Times New Roman"/>
                    <a:cs typeface="Arial" panose="020B0604020202020204" pitchFamily="34" charset="0"/>
                  </a:rPr>
                  <a:t> </a:t>
                </a:r>
                <a:endParaRPr lang="ru-RU" dirty="0"/>
              </a:p>
            </p:txBody>
          </p:sp>
        </mc:Choice>
        <mc:Fallback xmlns="">
          <p:sp>
            <p:nvSpPr>
              <p:cNvPr id="7" name="Прямоугольник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82539" y="2419740"/>
                <a:ext cx="4844147" cy="532966"/>
              </a:xfrm>
              <a:prstGeom prst="rect">
                <a:avLst/>
              </a:prstGeom>
              <a:blipFill rotWithShape="1">
                <a:blip r:embed="rId6"/>
                <a:stretch>
                  <a:fillRect l="-503" t="-13793" b="-2758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Прямоугольник 7"/>
              <p:cNvSpPr/>
              <p:nvPr/>
            </p:nvSpPr>
            <p:spPr>
              <a:xfrm>
                <a:off x="275760" y="3154852"/>
                <a:ext cx="8230010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800" i="1" smtClean="0">
                          <a:solidFill>
                            <a:srgbClr val="214200"/>
                          </a:solidFill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=</m:t>
                      </m:r>
                      <m:r>
                        <a:rPr lang="ru-RU" sz="2800" b="0" i="1" smtClean="0">
                          <a:solidFill>
                            <a:srgbClr val="214200"/>
                          </a:solidFill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4040100+24156=4064256.    </m:t>
                      </m:r>
                      <m:r>
                        <a:rPr lang="en-US" sz="2800" b="0" i="1" smtClean="0">
                          <a:solidFill>
                            <a:srgbClr val="214200"/>
                          </a:solidFill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𝐷</m:t>
                      </m:r>
                      <m:r>
                        <a:rPr lang="ru-RU" sz="2800" b="0" i="1" smtClean="0">
                          <a:solidFill>
                            <a:srgbClr val="214200"/>
                          </a:solidFill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 &gt;0 , 2 корня.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8" name="Прямоугольник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5760" y="3154852"/>
                <a:ext cx="8230010" cy="523220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9" name="Объект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87175299"/>
              </p:ext>
            </p:extLst>
          </p:nvPr>
        </p:nvGraphicFramePr>
        <p:xfrm>
          <a:off x="306949" y="3756807"/>
          <a:ext cx="2093984" cy="92445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98" name="Формула" r:id="rId8" imgW="977900" imgH="431800" progId="Equation.3">
                  <p:embed/>
                </p:oleObj>
              </mc:Choice>
              <mc:Fallback>
                <p:oleObj name="Формула" r:id="rId8" imgW="977900" imgH="43180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6949" y="3756807"/>
                        <a:ext cx="2093984" cy="924453"/>
                      </a:xfrm>
                      <a:prstGeom prst="rect">
                        <a:avLst/>
                      </a:prstGeom>
                      <a:solidFill>
                        <a:srgbClr val="D7E4BD"/>
                      </a:solidFill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14" name="Прямоугольник 13"/>
              <p:cNvSpPr/>
              <p:nvPr/>
            </p:nvSpPr>
            <p:spPr>
              <a:xfrm>
                <a:off x="2659707" y="3902475"/>
                <a:ext cx="3352200" cy="78271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ru-RU" sz="2800" i="1" smtClean="0">
                            <a:solidFill>
                              <a:srgbClr val="214200"/>
                            </a:solidFill>
                            <a:latin typeface="Cambria Math" panose="02040503050406030204" pitchFamily="18" charset="0"/>
                            <a:ea typeface="Cambria Math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ru-RU" sz="2800" b="0" i="1" smtClean="0">
                            <a:solidFill>
                              <a:srgbClr val="214200"/>
                            </a:solidFill>
                            <a:latin typeface="Cambria Math"/>
                            <a:ea typeface="Cambria Math"/>
                            <a:cs typeface="Arial" panose="020B0604020202020204" pitchFamily="34" charset="0"/>
                          </a:rPr>
                          <m:t>х</m:t>
                        </m:r>
                      </m:e>
                      <m:sub>
                        <m:r>
                          <a:rPr lang="ru-RU" sz="2800" b="0" i="1" smtClean="0">
                            <a:solidFill>
                              <a:srgbClr val="214200"/>
                            </a:solidFill>
                            <a:latin typeface="Cambria Math"/>
                            <a:ea typeface="Cambria Math"/>
                            <a:cs typeface="Arial" panose="020B0604020202020204" pitchFamily="34" charset="0"/>
                          </a:rPr>
                          <m:t>1</m:t>
                        </m:r>
                      </m:sub>
                    </m:sSub>
                    <m:r>
                      <a:rPr lang="ru-RU" sz="2800" i="1">
                        <a:solidFill>
                          <a:srgbClr val="214200"/>
                        </a:solidFill>
                        <a:latin typeface="Cambria Math"/>
                        <a:ea typeface="Cambria Math"/>
                        <a:cs typeface="Arial" panose="020B0604020202020204" pitchFamily="34" charset="0"/>
                      </a:rPr>
                      <m:t>=</m:t>
                    </m:r>
                    <m:f>
                      <m:fPr>
                        <m:ctrlPr>
                          <a:rPr lang="ru-RU" sz="2800" i="1" smtClean="0">
                            <a:solidFill>
                              <a:srgbClr val="214200"/>
                            </a:solidFill>
                            <a:latin typeface="Cambria Math" panose="02040503050406030204" pitchFamily="18" charset="0"/>
                            <a:ea typeface="Cambria Math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ru-RU" sz="2800" b="0" i="1" smtClean="0">
                            <a:solidFill>
                              <a:srgbClr val="214200"/>
                            </a:solidFill>
                            <a:latin typeface="Cambria Math"/>
                            <a:ea typeface="Cambria Math"/>
                            <a:cs typeface="Arial" panose="020B0604020202020204" pitchFamily="34" charset="0"/>
                          </a:rPr>
                          <m:t>−2010+ </m:t>
                        </m:r>
                        <m:rad>
                          <m:radPr>
                            <m:degHide m:val="on"/>
                            <m:ctrlPr>
                              <a:rPr lang="ru-RU" sz="2800" b="0" i="1" smtClean="0">
                                <a:solidFill>
                                  <a:srgbClr val="214200"/>
                                </a:solidFill>
                                <a:latin typeface="Cambria Math" panose="02040503050406030204" pitchFamily="18" charset="0"/>
                                <a:ea typeface="Cambria Math"/>
                                <a:cs typeface="Arial" panose="020B0604020202020204" pitchFamily="34" charset="0"/>
                              </a:rPr>
                            </m:ctrlPr>
                          </m:radPr>
                          <m:deg/>
                          <m:e>
                            <m:r>
                              <a:rPr lang="ru-RU" sz="2800" b="0" i="1" smtClean="0">
                                <a:solidFill>
                                  <a:srgbClr val="214200"/>
                                </a:solidFill>
                                <a:latin typeface="Cambria Math"/>
                                <a:ea typeface="Cambria Math"/>
                                <a:cs typeface="Arial" panose="020B0604020202020204" pitchFamily="34" charset="0"/>
                              </a:rPr>
                              <m:t>4064256</m:t>
                            </m:r>
                          </m:e>
                        </m:rad>
                      </m:num>
                      <m:den>
                        <m:r>
                          <a:rPr lang="ru-RU" sz="2800" b="0" i="1" smtClean="0">
                            <a:solidFill>
                              <a:srgbClr val="214200"/>
                            </a:solidFill>
                            <a:latin typeface="Cambria Math"/>
                            <a:ea typeface="Cambria Math"/>
                            <a:cs typeface="Arial" panose="020B0604020202020204" pitchFamily="34" charset="0"/>
                          </a:rPr>
                          <m:t>2∙3</m:t>
                        </m:r>
                      </m:den>
                    </m:f>
                  </m:oMath>
                </a14:m>
                <a:r>
                  <a:rPr lang="ru-RU" sz="2800" dirty="0" smtClean="0"/>
                  <a:t> </a:t>
                </a:r>
                <a:endParaRPr lang="ru-RU" sz="2800" dirty="0"/>
              </a:p>
            </p:txBody>
          </p:sp>
        </mc:Choice>
        <mc:Fallback xmlns="">
          <p:sp>
            <p:nvSpPr>
              <p:cNvPr id="14" name="Прямоугольник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59707" y="3902475"/>
                <a:ext cx="3352200" cy="782715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Прямоугольник 14"/>
              <p:cNvSpPr/>
              <p:nvPr/>
            </p:nvSpPr>
            <p:spPr>
              <a:xfrm>
                <a:off x="5743282" y="3910145"/>
                <a:ext cx="2762488" cy="80368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ru-RU" sz="3200" i="1" smtClean="0">
                        <a:solidFill>
                          <a:srgbClr val="214200"/>
                        </a:solidFill>
                        <a:latin typeface="Cambria Math"/>
                        <a:ea typeface="Cambria Math"/>
                        <a:cs typeface="Arial" panose="020B0604020202020204" pitchFamily="34" charset="0"/>
                      </a:rPr>
                      <m:t>=</m:t>
                    </m:r>
                    <m:r>
                      <a:rPr lang="ru-RU" sz="3200" b="0" i="1" smtClean="0">
                        <a:solidFill>
                          <a:srgbClr val="214200"/>
                        </a:solidFill>
                        <a:latin typeface="Cambria Math"/>
                        <a:ea typeface="Cambria Math"/>
                        <a:cs typeface="Arial" panose="020B0604020202020204" pitchFamily="34" charset="0"/>
                      </a:rPr>
                      <m:t> </m:t>
                    </m:r>
                    <m:f>
                      <m:fPr>
                        <m:ctrlPr>
                          <a:rPr lang="ru-RU" sz="3200" b="0" i="1" smtClean="0">
                            <a:solidFill>
                              <a:srgbClr val="214200"/>
                            </a:solidFill>
                            <a:latin typeface="Cambria Math" panose="02040503050406030204" pitchFamily="18" charset="0"/>
                            <a:ea typeface="Cambria Math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ru-RU" sz="3200" b="0" i="1" smtClean="0">
                            <a:solidFill>
                              <a:srgbClr val="214200"/>
                            </a:solidFill>
                            <a:latin typeface="Cambria Math"/>
                            <a:ea typeface="Cambria Math"/>
                            <a:cs typeface="Arial" panose="020B0604020202020204" pitchFamily="34" charset="0"/>
                          </a:rPr>
                          <m:t>−2010+2016</m:t>
                        </m:r>
                      </m:num>
                      <m:den>
                        <m:r>
                          <a:rPr lang="ru-RU" sz="3200" b="0" i="1" smtClean="0">
                            <a:solidFill>
                              <a:srgbClr val="214200"/>
                            </a:solidFill>
                            <a:latin typeface="Cambria Math"/>
                            <a:ea typeface="Cambria Math"/>
                            <a:cs typeface="Arial" panose="020B0604020202020204" pitchFamily="34" charset="0"/>
                          </a:rPr>
                          <m:t>6</m:t>
                        </m:r>
                      </m:den>
                    </m:f>
                  </m:oMath>
                </a14:m>
                <a:r>
                  <a:rPr lang="ru-RU" sz="3200" dirty="0" smtClean="0"/>
                  <a:t> =</a:t>
                </a:r>
                <a:endParaRPr lang="ru-RU" sz="3200" dirty="0"/>
              </a:p>
            </p:txBody>
          </p:sp>
        </mc:Choice>
        <mc:Fallback xmlns="">
          <p:sp>
            <p:nvSpPr>
              <p:cNvPr id="15" name="Прямоугольник 1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43282" y="3910145"/>
                <a:ext cx="2762488" cy="803682"/>
              </a:xfrm>
              <a:prstGeom prst="rect">
                <a:avLst/>
              </a:prstGeom>
              <a:blipFill rotWithShape="1">
                <a:blip r:embed="rId11"/>
                <a:stretch>
                  <a:fillRect r="-4636" b="-1212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Прямоугольник 17"/>
              <p:cNvSpPr/>
              <p:nvPr/>
            </p:nvSpPr>
            <p:spPr>
              <a:xfrm>
                <a:off x="2725535" y="4685190"/>
                <a:ext cx="1459246" cy="80368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ru-RU" sz="3200" i="1" smtClean="0">
                        <a:solidFill>
                          <a:srgbClr val="214200"/>
                        </a:solidFill>
                        <a:latin typeface="Cambria Math"/>
                        <a:ea typeface="Cambria Math"/>
                        <a:cs typeface="Arial" panose="020B0604020202020204" pitchFamily="34" charset="0"/>
                      </a:rPr>
                      <m:t>=</m:t>
                    </m:r>
                    <m:r>
                      <a:rPr lang="ru-RU" sz="3200" b="0" i="1" smtClean="0">
                        <a:solidFill>
                          <a:srgbClr val="214200"/>
                        </a:solidFill>
                        <a:latin typeface="Cambria Math"/>
                        <a:ea typeface="Cambria Math"/>
                        <a:cs typeface="Arial" panose="020B0604020202020204" pitchFamily="34" charset="0"/>
                      </a:rPr>
                      <m:t> </m:t>
                    </m:r>
                    <m:f>
                      <m:fPr>
                        <m:ctrlPr>
                          <a:rPr lang="ru-RU" sz="3200" b="0" i="1" smtClean="0">
                            <a:solidFill>
                              <a:srgbClr val="214200"/>
                            </a:solidFill>
                            <a:latin typeface="Cambria Math" panose="02040503050406030204" pitchFamily="18" charset="0"/>
                            <a:ea typeface="Cambria Math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ru-RU" sz="3200" b="0" i="1" smtClean="0">
                            <a:solidFill>
                              <a:srgbClr val="214200"/>
                            </a:solidFill>
                            <a:latin typeface="Cambria Math"/>
                            <a:ea typeface="Cambria Math"/>
                            <a:cs typeface="Arial" panose="020B0604020202020204" pitchFamily="34" charset="0"/>
                          </a:rPr>
                          <m:t>6</m:t>
                        </m:r>
                      </m:num>
                      <m:den>
                        <m:r>
                          <a:rPr lang="ru-RU" sz="3200" b="0" i="1" smtClean="0">
                            <a:solidFill>
                              <a:srgbClr val="214200"/>
                            </a:solidFill>
                            <a:latin typeface="Cambria Math"/>
                            <a:ea typeface="Cambria Math"/>
                            <a:cs typeface="Arial" panose="020B0604020202020204" pitchFamily="34" charset="0"/>
                          </a:rPr>
                          <m:t>6</m:t>
                        </m:r>
                      </m:den>
                    </m:f>
                  </m:oMath>
                </a14:m>
                <a:r>
                  <a:rPr lang="ru-RU" sz="3200" dirty="0" smtClean="0"/>
                  <a:t> =</a:t>
                </a:r>
                <a:r>
                  <a:rPr lang="ru-RU" sz="3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1</a:t>
                </a:r>
                <a:endParaRPr lang="ru-RU" sz="3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8" name="Прямоугольник 1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25535" y="4685190"/>
                <a:ext cx="1459246" cy="803682"/>
              </a:xfrm>
              <a:prstGeom prst="rect">
                <a:avLst/>
              </a:prstGeom>
              <a:blipFill rotWithShape="1">
                <a:blip r:embed="rId12"/>
                <a:stretch>
                  <a:fillRect r="-10879" b="-1297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Прямоугольник 18"/>
              <p:cNvSpPr/>
              <p:nvPr/>
            </p:nvSpPr>
            <p:spPr>
              <a:xfrm>
                <a:off x="350167" y="5488872"/>
                <a:ext cx="3352456" cy="78854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ru-RU" sz="2800" i="1" smtClean="0">
                            <a:solidFill>
                              <a:srgbClr val="214200"/>
                            </a:solidFill>
                            <a:latin typeface="Cambria Math" panose="02040503050406030204" pitchFamily="18" charset="0"/>
                            <a:ea typeface="Cambria Math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ru-RU" sz="2800" b="0" i="1" smtClean="0">
                            <a:solidFill>
                              <a:srgbClr val="214200"/>
                            </a:solidFill>
                            <a:latin typeface="Cambria Math"/>
                            <a:ea typeface="Cambria Math"/>
                            <a:cs typeface="Arial" panose="020B0604020202020204" pitchFamily="34" charset="0"/>
                          </a:rPr>
                          <m:t>х</m:t>
                        </m:r>
                      </m:e>
                      <m:sub>
                        <m:r>
                          <a:rPr lang="ru-RU" sz="2800" b="0" i="1" smtClean="0">
                            <a:solidFill>
                              <a:srgbClr val="214200"/>
                            </a:solidFill>
                            <a:latin typeface="Cambria Math"/>
                            <a:ea typeface="Cambria Math"/>
                            <a:cs typeface="Arial" panose="020B0604020202020204" pitchFamily="34" charset="0"/>
                          </a:rPr>
                          <m:t>2</m:t>
                        </m:r>
                      </m:sub>
                    </m:sSub>
                    <m:r>
                      <a:rPr lang="ru-RU" sz="2800" i="1">
                        <a:solidFill>
                          <a:srgbClr val="214200"/>
                        </a:solidFill>
                        <a:latin typeface="Cambria Math"/>
                        <a:ea typeface="Cambria Math"/>
                        <a:cs typeface="Arial" panose="020B0604020202020204" pitchFamily="34" charset="0"/>
                      </a:rPr>
                      <m:t>=</m:t>
                    </m:r>
                    <m:f>
                      <m:fPr>
                        <m:ctrlPr>
                          <a:rPr lang="ru-RU" sz="2800" i="1" smtClean="0">
                            <a:solidFill>
                              <a:srgbClr val="214200"/>
                            </a:solidFill>
                            <a:latin typeface="Cambria Math" panose="02040503050406030204" pitchFamily="18" charset="0"/>
                            <a:ea typeface="Cambria Math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ru-RU" sz="2800" b="0" i="1" smtClean="0">
                            <a:solidFill>
                              <a:srgbClr val="214200"/>
                            </a:solidFill>
                            <a:latin typeface="Cambria Math"/>
                            <a:ea typeface="Cambria Math"/>
                            <a:cs typeface="Arial" panose="020B0604020202020204" pitchFamily="34" charset="0"/>
                          </a:rPr>
                          <m:t>−2010 − </m:t>
                        </m:r>
                        <m:rad>
                          <m:radPr>
                            <m:degHide m:val="on"/>
                            <m:ctrlPr>
                              <a:rPr lang="ru-RU" sz="2800" b="0" i="1" smtClean="0">
                                <a:solidFill>
                                  <a:srgbClr val="214200"/>
                                </a:solidFill>
                                <a:latin typeface="Cambria Math" panose="02040503050406030204" pitchFamily="18" charset="0"/>
                                <a:ea typeface="Cambria Math"/>
                                <a:cs typeface="Arial" panose="020B0604020202020204" pitchFamily="34" charset="0"/>
                              </a:rPr>
                            </m:ctrlPr>
                          </m:radPr>
                          <m:deg/>
                          <m:e>
                            <m:r>
                              <a:rPr lang="ru-RU" sz="2800" b="0" i="1" smtClean="0">
                                <a:solidFill>
                                  <a:srgbClr val="214200"/>
                                </a:solidFill>
                                <a:latin typeface="Cambria Math"/>
                                <a:ea typeface="Cambria Math"/>
                                <a:cs typeface="Arial" panose="020B0604020202020204" pitchFamily="34" charset="0"/>
                              </a:rPr>
                              <m:t>4064256</m:t>
                            </m:r>
                          </m:e>
                        </m:rad>
                      </m:num>
                      <m:den>
                        <m:r>
                          <a:rPr lang="ru-RU" sz="2800" b="0" i="1" smtClean="0">
                            <a:solidFill>
                              <a:srgbClr val="214200"/>
                            </a:solidFill>
                            <a:latin typeface="Cambria Math"/>
                            <a:ea typeface="Cambria Math"/>
                            <a:cs typeface="Arial" panose="020B0604020202020204" pitchFamily="34" charset="0"/>
                          </a:rPr>
                          <m:t>2∙3</m:t>
                        </m:r>
                      </m:den>
                    </m:f>
                  </m:oMath>
                </a14:m>
                <a:r>
                  <a:rPr lang="ru-RU" sz="2800" dirty="0" smtClean="0"/>
                  <a:t> </a:t>
                </a:r>
                <a:endParaRPr lang="ru-RU" sz="2800" dirty="0"/>
              </a:p>
            </p:txBody>
          </p:sp>
        </mc:Choice>
        <mc:Fallback xmlns="">
          <p:sp>
            <p:nvSpPr>
              <p:cNvPr id="19" name="Прямоугольник 1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0167" y="5488872"/>
                <a:ext cx="3352456" cy="788549"/>
              </a:xfrm>
              <a:prstGeom prst="rect">
                <a:avLst/>
              </a:prstGeom>
              <a:blipFill rotWithShape="1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Прямоугольник 19"/>
              <p:cNvSpPr/>
              <p:nvPr/>
            </p:nvSpPr>
            <p:spPr>
              <a:xfrm>
                <a:off x="5868713" y="5466981"/>
                <a:ext cx="2845844" cy="79111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ru-RU" sz="3200" i="1" smtClean="0">
                        <a:solidFill>
                          <a:srgbClr val="214200"/>
                        </a:solidFill>
                        <a:latin typeface="Cambria Math"/>
                        <a:ea typeface="Cambria Math"/>
                        <a:cs typeface="Arial" panose="020B0604020202020204" pitchFamily="34" charset="0"/>
                      </a:rPr>
                      <m:t>=</m:t>
                    </m:r>
                    <m:r>
                      <a:rPr lang="ru-RU" sz="3200" b="0" i="1" smtClean="0">
                        <a:solidFill>
                          <a:srgbClr val="214200"/>
                        </a:solidFill>
                        <a:latin typeface="Cambria Math"/>
                        <a:ea typeface="Cambria Math"/>
                        <a:cs typeface="Arial" panose="020B0604020202020204" pitchFamily="34" charset="0"/>
                      </a:rPr>
                      <m:t> </m:t>
                    </m:r>
                    <m:f>
                      <m:fPr>
                        <m:ctrlPr>
                          <a:rPr lang="ru-RU" sz="3200" b="0" i="1" smtClean="0">
                            <a:solidFill>
                              <a:srgbClr val="214200"/>
                            </a:solidFill>
                            <a:latin typeface="Cambria Math" panose="02040503050406030204" pitchFamily="18" charset="0"/>
                            <a:ea typeface="Cambria Math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ru-RU" sz="3200" b="0" i="1" smtClean="0">
                            <a:solidFill>
                              <a:srgbClr val="214200"/>
                            </a:solidFill>
                            <a:latin typeface="Cambria Math"/>
                            <a:ea typeface="Cambria Math"/>
                            <a:cs typeface="Arial" panose="020B0604020202020204" pitchFamily="34" charset="0"/>
                          </a:rPr>
                          <m:t>−4026</m:t>
                        </m:r>
                      </m:num>
                      <m:den>
                        <m:r>
                          <a:rPr lang="ru-RU" sz="3200" b="0" i="1" smtClean="0">
                            <a:solidFill>
                              <a:srgbClr val="214200"/>
                            </a:solidFill>
                            <a:latin typeface="Cambria Math"/>
                            <a:ea typeface="Cambria Math"/>
                            <a:cs typeface="Arial" panose="020B0604020202020204" pitchFamily="34" charset="0"/>
                          </a:rPr>
                          <m:t>6</m:t>
                        </m:r>
                      </m:den>
                    </m:f>
                  </m:oMath>
                </a14:m>
                <a:r>
                  <a:rPr lang="ru-RU" sz="3200" dirty="0" smtClean="0"/>
                  <a:t> =</a:t>
                </a:r>
                <a:r>
                  <a:rPr lang="ru-RU" sz="3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- 671</a:t>
                </a:r>
                <a:endParaRPr lang="ru-RU" sz="3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0" name="Прямоугольник 1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68713" y="5466981"/>
                <a:ext cx="2845844" cy="791114"/>
              </a:xfrm>
              <a:prstGeom prst="rect">
                <a:avLst/>
              </a:prstGeom>
              <a:blipFill rotWithShape="1">
                <a:blip r:embed="rId14"/>
                <a:stretch>
                  <a:fillRect r="-5567" b="-1230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Прямоугольник 15"/>
          <p:cNvSpPr/>
          <p:nvPr/>
        </p:nvSpPr>
        <p:spPr>
          <a:xfrm>
            <a:off x="4614578" y="6269271"/>
            <a:ext cx="118006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4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Ответ:</a:t>
            </a:r>
            <a:endParaRPr lang="ru-RU" sz="24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Прямоугольник 21"/>
              <p:cNvSpPr/>
              <p:nvPr/>
            </p:nvSpPr>
            <p:spPr>
              <a:xfrm>
                <a:off x="5642144" y="6269271"/>
                <a:ext cx="3409844" cy="81503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lvl="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28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ru-RU" sz="2800" i="1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  <m:t>х</m:t>
                          </m:r>
                        </m:e>
                        <m:sub>
                          <m:r>
                            <a:rPr lang="ru-RU" sz="2800" i="1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  <m:t>1</m:t>
                          </m:r>
                        </m:sub>
                      </m:sSub>
                      <m:r>
                        <a:rPr lang="ru-RU" sz="2800" b="0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=1</m:t>
                      </m:r>
                      <m:sSub>
                        <m:sSubPr>
                          <m:ctrlPr>
                            <a:rPr lang="ru-RU" sz="28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ru-RU" sz="2800" b="0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  <m:t>;  </m:t>
                          </m:r>
                          <m:r>
                            <a:rPr lang="ru-RU" sz="2800" i="1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  <m:t>х</m:t>
                          </m:r>
                        </m:e>
                        <m:sub>
                          <m:r>
                            <a:rPr lang="ru-RU" sz="2800" b="0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  <m:t>2</m:t>
                          </m:r>
                        </m:sub>
                      </m:sSub>
                      <m:r>
                        <a:rPr lang="ru-RU" sz="2800" i="1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=</m:t>
                      </m:r>
                      <m:r>
                        <a:rPr lang="ru-RU" sz="2800" b="0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−67</m:t>
                      </m:r>
                      <m:r>
                        <a:rPr lang="ru-RU" sz="2800" i="1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1</m:t>
                      </m:r>
                    </m:oMath>
                  </m:oMathPara>
                </a14:m>
                <a:endParaRPr lang="ru-RU" dirty="0">
                  <a:solidFill>
                    <a:srgbClr val="FF0000"/>
                  </a:solidFill>
                </a:endParaRPr>
              </a:p>
              <a:p>
                <a:endParaRPr lang="ru-RU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2" name="Прямоугольник 2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42144" y="6269271"/>
                <a:ext cx="3409844" cy="815031"/>
              </a:xfrm>
              <a:prstGeom prst="rect">
                <a:avLst/>
              </a:prstGeom>
              <a:blipFill rotWithShape="1"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Прямоугольник 22"/>
              <p:cNvSpPr/>
              <p:nvPr/>
            </p:nvSpPr>
            <p:spPr>
              <a:xfrm>
                <a:off x="3465481" y="5497828"/>
                <a:ext cx="2550891" cy="80368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ru-RU" sz="3200" i="1" smtClean="0">
                        <a:solidFill>
                          <a:srgbClr val="214200"/>
                        </a:solidFill>
                        <a:latin typeface="Cambria Math"/>
                        <a:ea typeface="Cambria Math"/>
                        <a:cs typeface="Arial" panose="020B0604020202020204" pitchFamily="34" charset="0"/>
                      </a:rPr>
                      <m:t>=</m:t>
                    </m:r>
                    <m:r>
                      <a:rPr lang="ru-RU" sz="3200" b="0" i="1" smtClean="0">
                        <a:solidFill>
                          <a:srgbClr val="214200"/>
                        </a:solidFill>
                        <a:latin typeface="Cambria Math"/>
                        <a:ea typeface="Cambria Math"/>
                        <a:cs typeface="Arial" panose="020B0604020202020204" pitchFamily="34" charset="0"/>
                      </a:rPr>
                      <m:t> </m:t>
                    </m:r>
                    <m:f>
                      <m:fPr>
                        <m:ctrlPr>
                          <a:rPr lang="ru-RU" sz="3200" b="0" i="1" smtClean="0">
                            <a:solidFill>
                              <a:srgbClr val="214200"/>
                            </a:solidFill>
                            <a:latin typeface="Cambria Math" panose="02040503050406030204" pitchFamily="18" charset="0"/>
                            <a:ea typeface="Cambria Math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ru-RU" sz="3200" b="0" i="1" smtClean="0">
                            <a:solidFill>
                              <a:srgbClr val="214200"/>
                            </a:solidFill>
                            <a:latin typeface="Cambria Math"/>
                            <a:ea typeface="Cambria Math"/>
                            <a:cs typeface="Arial" panose="020B0604020202020204" pitchFamily="34" charset="0"/>
                          </a:rPr>
                          <m:t>−2010−2016</m:t>
                        </m:r>
                      </m:num>
                      <m:den>
                        <m:r>
                          <a:rPr lang="ru-RU" sz="3200" b="0" i="1" smtClean="0">
                            <a:solidFill>
                              <a:srgbClr val="214200"/>
                            </a:solidFill>
                            <a:latin typeface="Cambria Math"/>
                            <a:ea typeface="Cambria Math"/>
                            <a:cs typeface="Arial" panose="020B0604020202020204" pitchFamily="34" charset="0"/>
                          </a:rPr>
                          <m:t>6</m:t>
                        </m:r>
                      </m:den>
                    </m:f>
                  </m:oMath>
                </a14:m>
                <a:r>
                  <a:rPr lang="ru-RU" sz="3200" dirty="0" smtClean="0"/>
                  <a:t> </a:t>
                </a:r>
                <a:endParaRPr lang="ru-RU" sz="3200" dirty="0"/>
              </a:p>
            </p:txBody>
          </p:sp>
        </mc:Choice>
        <mc:Fallback xmlns="">
          <p:sp>
            <p:nvSpPr>
              <p:cNvPr id="23" name="Прямоугольник 2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65481" y="5497828"/>
                <a:ext cx="2550891" cy="803682"/>
              </a:xfrm>
              <a:prstGeom prst="rect">
                <a:avLst/>
              </a:prstGeom>
              <a:blipFill rotWithShape="1"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05358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/>
        </p:nvGrpSpPr>
        <p:grpSpPr>
          <a:xfrm>
            <a:off x="0" y="6408000"/>
            <a:ext cx="9144000" cy="331416"/>
            <a:chOff x="0" y="3645024"/>
            <a:chExt cx="9144000" cy="331416"/>
          </a:xfrm>
        </p:grpSpPr>
        <p:sp>
          <p:nvSpPr>
            <p:cNvPr id="6" name="Прямоугольник 5"/>
            <p:cNvSpPr/>
            <p:nvPr userDrawn="1"/>
          </p:nvSpPr>
          <p:spPr>
            <a:xfrm>
              <a:off x="0" y="3645024"/>
              <a:ext cx="9144000" cy="324000"/>
            </a:xfrm>
            <a:prstGeom prst="rect">
              <a:avLst/>
            </a:prstGeom>
            <a:solidFill>
              <a:schemeClr val="bg2">
                <a:lumMod val="50000"/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cxnSp>
          <p:nvCxnSpPr>
            <p:cNvPr id="7" name="Прямая соединительная линия 6"/>
            <p:cNvCxnSpPr/>
            <p:nvPr userDrawn="1"/>
          </p:nvCxnSpPr>
          <p:spPr>
            <a:xfrm>
              <a:off x="0" y="3976440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 userDrawn="1"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Группа 16"/>
          <p:cNvGrpSpPr/>
          <p:nvPr/>
        </p:nvGrpSpPr>
        <p:grpSpPr>
          <a:xfrm>
            <a:off x="0" y="72000"/>
            <a:ext cx="9144000" cy="468000"/>
            <a:chOff x="0" y="72000"/>
            <a:chExt cx="9144000" cy="468000"/>
          </a:xfrm>
        </p:grpSpPr>
        <p:sp>
          <p:nvSpPr>
            <p:cNvPr id="10" name="Прямоугольник 9"/>
            <p:cNvSpPr/>
            <p:nvPr userDrawn="1"/>
          </p:nvSpPr>
          <p:spPr>
            <a:xfrm>
              <a:off x="0" y="72000"/>
              <a:ext cx="9144000" cy="46800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rgbClr val="267034"/>
                </a:solidFill>
              </a:endParaRPr>
            </a:p>
          </p:txBody>
        </p:sp>
        <p:cxnSp>
          <p:nvCxnSpPr>
            <p:cNvPr id="11" name="Прямая соединительная линия 10"/>
            <p:cNvCxnSpPr/>
            <p:nvPr userDrawn="1"/>
          </p:nvCxnSpPr>
          <p:spPr>
            <a:xfrm>
              <a:off x="0" y="540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 userDrawn="1"/>
          </p:nvCxnSpPr>
          <p:spPr>
            <a:xfrm>
              <a:off x="0" y="72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36000"/>
            <a:ext cx="9144000" cy="614040"/>
          </a:xfrm>
        </p:spPr>
        <p:txBody>
          <a:bodyPr>
            <a:normAutofit/>
          </a:bodyPr>
          <a:lstStyle/>
          <a:p>
            <a:r>
              <a:rPr lang="ru-RU" sz="2400" b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 </a:t>
            </a:r>
            <a:r>
              <a:rPr lang="ru-RU" b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8. Подведем итоги</a:t>
            </a:r>
            <a:endParaRPr lang="ru-RU" b="0" dirty="0">
              <a:ln>
                <a:solidFill>
                  <a:schemeClr val="bg1"/>
                </a:solidFill>
              </a:ln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01076"/>
            <a:ext cx="914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600" dirty="0"/>
              <a:t>Подведение итогов, рефлексия,  домашнее задание.</a:t>
            </a:r>
            <a:endParaRPr lang="ru-RU" sz="16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339752" y="692696"/>
            <a:ext cx="425033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214200"/>
                </a:solidFill>
                <a:latin typeface="Times New Roman" pitchFamily="18" charset="0"/>
                <a:cs typeface="Times New Roman" pitchFamily="18" charset="0"/>
              </a:rPr>
              <a:t>Перевод баллов в оценку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79512" y="1063220"/>
            <a:ext cx="8964488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400" b="1" dirty="0" smtClean="0">
              <a:solidFill>
                <a:srgbClr val="404F2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b="1" dirty="0" smtClean="0">
                <a:solidFill>
                  <a:srgbClr val="404F2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Оценка </a:t>
            </a: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«5» </a:t>
            </a:r>
            <a:r>
              <a:rPr lang="ru-RU" sz="2400" b="1" dirty="0">
                <a:solidFill>
                  <a:srgbClr val="404F2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если набрали  </a:t>
            </a: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17 – 23  </a:t>
            </a:r>
            <a:r>
              <a:rPr lang="ru-RU" sz="2400" b="1" dirty="0" smtClean="0">
                <a:solidFill>
                  <a:srgbClr val="404F2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баллов</a:t>
            </a:r>
            <a:r>
              <a:rPr lang="ru-RU" sz="2400" b="1" dirty="0">
                <a:solidFill>
                  <a:srgbClr val="404F2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ctr"/>
            <a:r>
              <a:rPr lang="ru-RU" sz="2400" b="1" dirty="0" smtClean="0">
                <a:solidFill>
                  <a:srgbClr val="404F2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Оценка </a:t>
            </a: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«4» </a:t>
            </a:r>
            <a:r>
              <a:rPr lang="ru-RU" sz="2400" b="1" dirty="0">
                <a:solidFill>
                  <a:srgbClr val="404F2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если набрали  </a:t>
            </a: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13 </a:t>
            </a: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16 </a:t>
            </a:r>
            <a:r>
              <a:rPr lang="ru-RU" sz="2400" b="1" dirty="0">
                <a:solidFill>
                  <a:srgbClr val="404F2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баллов.</a:t>
            </a:r>
          </a:p>
          <a:p>
            <a:pPr algn="ctr"/>
            <a:r>
              <a:rPr lang="ru-RU" sz="2400" b="1" dirty="0">
                <a:solidFill>
                  <a:srgbClr val="404F2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solidFill>
                  <a:srgbClr val="404F2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Оценка </a:t>
            </a: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«3» </a:t>
            </a:r>
            <a:r>
              <a:rPr lang="ru-RU" sz="2400" b="1" dirty="0">
                <a:solidFill>
                  <a:srgbClr val="404F2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если набрали  </a:t>
            </a: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 </a:t>
            </a: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  </a:t>
            </a:r>
            <a:r>
              <a:rPr lang="ru-RU" sz="2400" b="1" dirty="0" smtClean="0">
                <a:solidFill>
                  <a:srgbClr val="404F2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баллов.</a:t>
            </a:r>
            <a:endParaRPr lang="ru-RU" sz="2400" b="1" dirty="0">
              <a:solidFill>
                <a:srgbClr val="404F2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b="1" dirty="0">
                <a:solidFill>
                  <a:srgbClr val="404F2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400" b="1" dirty="0" smtClean="0">
              <a:solidFill>
                <a:srgbClr val="404F2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400" b="1" dirty="0" smtClean="0">
              <a:solidFill>
                <a:srgbClr val="404F2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400" b="1" dirty="0">
              <a:solidFill>
                <a:srgbClr val="404F2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400" b="1" dirty="0" smtClean="0">
              <a:solidFill>
                <a:srgbClr val="404F2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b="1" dirty="0" smtClean="0">
                <a:solidFill>
                  <a:srgbClr val="404F2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Поздравляю!</a:t>
            </a:r>
          </a:p>
          <a:p>
            <a:pPr algn="ctr"/>
            <a:endParaRPr lang="ru-RU" sz="2400" b="1" dirty="0">
              <a:solidFill>
                <a:srgbClr val="404F2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b="1" dirty="0">
                <a:solidFill>
                  <a:srgbClr val="404F2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Ну, а если кому – то, сегодня не удалось набрать баллы на положительную оценку, то успех у вас ещё впереди, и он обязательно будет с вами в следующий раз.</a:t>
            </a:r>
          </a:p>
        </p:txBody>
      </p:sp>
    </p:spTree>
    <p:extLst>
      <p:ext uri="{BB962C8B-B14F-4D97-AF65-F5344CB8AC3E}">
        <p14:creationId xmlns:p14="http://schemas.microsoft.com/office/powerpoint/2010/main" val="7402169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/>
        </p:nvGrpSpPr>
        <p:grpSpPr>
          <a:xfrm>
            <a:off x="0" y="6408000"/>
            <a:ext cx="9144000" cy="331416"/>
            <a:chOff x="0" y="3645024"/>
            <a:chExt cx="9144000" cy="331416"/>
          </a:xfrm>
        </p:grpSpPr>
        <p:sp>
          <p:nvSpPr>
            <p:cNvPr id="6" name="Прямоугольник 5"/>
            <p:cNvSpPr/>
            <p:nvPr userDrawn="1"/>
          </p:nvSpPr>
          <p:spPr>
            <a:xfrm>
              <a:off x="0" y="3645024"/>
              <a:ext cx="9144000" cy="324000"/>
            </a:xfrm>
            <a:prstGeom prst="rect">
              <a:avLst/>
            </a:prstGeom>
            <a:solidFill>
              <a:schemeClr val="bg2">
                <a:lumMod val="50000"/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cxnSp>
          <p:nvCxnSpPr>
            <p:cNvPr id="7" name="Прямая соединительная линия 6"/>
            <p:cNvCxnSpPr/>
            <p:nvPr userDrawn="1"/>
          </p:nvCxnSpPr>
          <p:spPr>
            <a:xfrm>
              <a:off x="0" y="3976440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 userDrawn="1"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Группа 16"/>
          <p:cNvGrpSpPr/>
          <p:nvPr/>
        </p:nvGrpSpPr>
        <p:grpSpPr>
          <a:xfrm>
            <a:off x="0" y="72000"/>
            <a:ext cx="9144000" cy="468000"/>
            <a:chOff x="0" y="72000"/>
            <a:chExt cx="9144000" cy="468000"/>
          </a:xfrm>
        </p:grpSpPr>
        <p:sp>
          <p:nvSpPr>
            <p:cNvPr id="10" name="Прямоугольник 9"/>
            <p:cNvSpPr/>
            <p:nvPr userDrawn="1"/>
          </p:nvSpPr>
          <p:spPr>
            <a:xfrm>
              <a:off x="0" y="72000"/>
              <a:ext cx="9144000" cy="46800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rgbClr val="267034"/>
                </a:solidFill>
              </a:endParaRPr>
            </a:p>
          </p:txBody>
        </p:sp>
        <p:cxnSp>
          <p:nvCxnSpPr>
            <p:cNvPr id="11" name="Прямая соединительная линия 10"/>
            <p:cNvCxnSpPr/>
            <p:nvPr userDrawn="1"/>
          </p:nvCxnSpPr>
          <p:spPr>
            <a:xfrm>
              <a:off x="0" y="540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 userDrawn="1"/>
          </p:nvCxnSpPr>
          <p:spPr>
            <a:xfrm>
              <a:off x="0" y="72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36000"/>
            <a:ext cx="9144000" cy="614040"/>
          </a:xfrm>
        </p:spPr>
        <p:txBody>
          <a:bodyPr>
            <a:normAutofit/>
          </a:bodyPr>
          <a:lstStyle/>
          <a:p>
            <a:r>
              <a:rPr lang="ru-RU" b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Подведем итоги</a:t>
            </a:r>
            <a:endParaRPr lang="ru-RU" b="0" dirty="0">
              <a:ln>
                <a:solidFill>
                  <a:schemeClr val="bg1"/>
                </a:solidFill>
              </a:ln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01076"/>
            <a:ext cx="914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600" dirty="0"/>
              <a:t>Подведение итогов, </a:t>
            </a:r>
            <a:r>
              <a:rPr lang="ru-RU" sz="1600" dirty="0" smtClean="0"/>
              <a:t>рефлексия</a:t>
            </a:r>
            <a:endParaRPr lang="ru-RU" sz="16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21650" y="732301"/>
            <a:ext cx="8759647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800" b="1" dirty="0">
                <a:solidFill>
                  <a:srgbClr val="214200"/>
                </a:solidFill>
                <a:latin typeface="Times New Roman" pitchFamily="18" charset="0"/>
                <a:cs typeface="Times New Roman" pitchFamily="18" charset="0"/>
              </a:rPr>
              <a:t>- Кто скажет</a:t>
            </a:r>
            <a:r>
              <a:rPr lang="ru-RU" sz="2800" b="1" dirty="0" smtClean="0">
                <a:solidFill>
                  <a:srgbClr val="214200"/>
                </a:solidFill>
                <a:latin typeface="Times New Roman" pitchFamily="18" charset="0"/>
                <a:cs typeface="Times New Roman" pitchFamily="18" charset="0"/>
              </a:rPr>
              <a:t>, чем мы сегодня занимались  </a:t>
            </a:r>
            <a:r>
              <a:rPr lang="ru-RU" sz="2800" b="1" dirty="0">
                <a:solidFill>
                  <a:srgbClr val="214200"/>
                </a:solidFill>
                <a:latin typeface="Times New Roman" pitchFamily="18" charset="0"/>
                <a:cs typeface="Times New Roman" pitchFamily="18" charset="0"/>
              </a:rPr>
              <a:t>на уроке?</a:t>
            </a:r>
          </a:p>
          <a:p>
            <a:pPr lvl="0" algn="ctr"/>
            <a:r>
              <a:rPr lang="ru-RU" sz="2800" b="1" dirty="0">
                <a:solidFill>
                  <a:srgbClr val="214200"/>
                </a:solidFill>
                <a:latin typeface="Times New Roman" pitchFamily="18" charset="0"/>
                <a:cs typeface="Times New Roman" pitchFamily="18" charset="0"/>
              </a:rPr>
              <a:t>- Вам понравилось, как мы это делали?</a:t>
            </a:r>
          </a:p>
          <a:p>
            <a:endParaRPr lang="ru-RU" sz="2800" dirty="0">
              <a:solidFill>
                <a:srgbClr val="2142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5" name="Picture 13" descr="foto240x320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772816"/>
            <a:ext cx="1882423" cy="202950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Стрелка влево 15"/>
          <p:cNvSpPr/>
          <p:nvPr/>
        </p:nvSpPr>
        <p:spPr>
          <a:xfrm rot="20934449">
            <a:off x="2826366" y="1936677"/>
            <a:ext cx="3916363" cy="809625"/>
          </a:xfrm>
          <a:prstGeom prst="leftArrow">
            <a:avLst/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Georgia" pitchFamily="18" charset="0"/>
                <a:ea typeface="+mn-ea"/>
                <a:cs typeface="+mn-cs"/>
              </a:rPr>
              <a:t>Все  очень  понравилось!</a:t>
            </a:r>
          </a:p>
        </p:txBody>
      </p:sp>
      <p:pic>
        <p:nvPicPr>
          <p:cNvPr id="18" name="Picture 14" descr="foto240x320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2996952"/>
            <a:ext cx="1872208" cy="2182178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Стрелка вправо 18"/>
          <p:cNvSpPr/>
          <p:nvPr/>
        </p:nvSpPr>
        <p:spPr>
          <a:xfrm rot="20804545">
            <a:off x="214982" y="4807743"/>
            <a:ext cx="3262312" cy="915987"/>
          </a:xfrm>
          <a:prstGeom prst="rightArrow">
            <a:avLst/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Georgia" pitchFamily="18" charset="0"/>
                <a:ea typeface="+mn-ea"/>
                <a:cs typeface="+mn-cs"/>
              </a:rPr>
              <a:t>Очень Устал!</a:t>
            </a:r>
          </a:p>
        </p:txBody>
      </p:sp>
      <p:pic>
        <p:nvPicPr>
          <p:cNvPr id="20" name="Picture 15" descr="foto240x320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0248" y="1942035"/>
            <a:ext cx="1881049" cy="2503842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Стрелка углом вверх 20"/>
          <p:cNvSpPr/>
          <p:nvPr/>
        </p:nvSpPr>
        <p:spPr>
          <a:xfrm>
            <a:off x="3851920" y="4365623"/>
            <a:ext cx="4751388" cy="1800225"/>
          </a:xfrm>
          <a:prstGeom prst="bentUpArrow">
            <a:avLst/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Georgia" pitchFamily="18" charset="0"/>
                <a:ea typeface="+mn-ea"/>
                <a:cs typeface="+mn-cs"/>
              </a:rPr>
              <a:t>Было сложно, но интересно!</a:t>
            </a:r>
          </a:p>
        </p:txBody>
      </p:sp>
    </p:spTree>
    <p:extLst>
      <p:ext uri="{BB962C8B-B14F-4D97-AF65-F5344CB8AC3E}">
        <p14:creationId xmlns:p14="http://schemas.microsoft.com/office/powerpoint/2010/main" val="37324911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9" grpId="0" animBg="1"/>
      <p:bldP spid="21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Группа 12"/>
          <p:cNvGrpSpPr/>
          <p:nvPr/>
        </p:nvGrpSpPr>
        <p:grpSpPr>
          <a:xfrm>
            <a:off x="-1" y="72000"/>
            <a:ext cx="9144002" cy="548688"/>
            <a:chOff x="0" y="72000"/>
            <a:chExt cx="9144000" cy="468000"/>
          </a:xfrm>
        </p:grpSpPr>
        <p:sp>
          <p:nvSpPr>
            <p:cNvPr id="17" name="Прямоугольник 16"/>
            <p:cNvSpPr/>
            <p:nvPr userDrawn="1"/>
          </p:nvSpPr>
          <p:spPr>
            <a:xfrm>
              <a:off x="0" y="72000"/>
              <a:ext cx="9144000" cy="46800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267034"/>
                </a:solidFill>
              </a:endParaRPr>
            </a:p>
          </p:txBody>
        </p:sp>
        <p:cxnSp>
          <p:nvCxnSpPr>
            <p:cNvPr id="18" name="Прямая соединительная линия 17"/>
            <p:cNvCxnSpPr/>
            <p:nvPr userDrawn="1"/>
          </p:nvCxnSpPr>
          <p:spPr>
            <a:xfrm>
              <a:off x="0" y="540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Прямая соединительная линия 18"/>
            <p:cNvCxnSpPr/>
            <p:nvPr userDrawn="1"/>
          </p:nvCxnSpPr>
          <p:spPr>
            <a:xfrm>
              <a:off x="0" y="72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Прямоугольник 2"/>
          <p:cNvSpPr/>
          <p:nvPr/>
        </p:nvSpPr>
        <p:spPr>
          <a:xfrm>
            <a:off x="395536" y="82927"/>
            <a:ext cx="213391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>
                <a:solidFill>
                  <a:prstClr val="white"/>
                </a:solidFill>
                <a:latin typeface="Arial Black" pitchFamily="34" charset="0"/>
                <a:ea typeface="+mj-ea"/>
                <a:cs typeface="+mj-cs"/>
              </a:rPr>
              <a:t> </a:t>
            </a:r>
            <a:r>
              <a:rPr lang="ru-RU" sz="2400" dirty="0" smtClean="0">
                <a:solidFill>
                  <a:prstClr val="white"/>
                </a:solidFill>
                <a:latin typeface="Arial Black" pitchFamily="34" charset="0"/>
                <a:ea typeface="+mj-ea"/>
                <a:cs typeface="+mj-cs"/>
              </a:rPr>
              <a:t>         </a:t>
            </a:r>
          </a:p>
          <a:p>
            <a:r>
              <a:rPr lang="ru-RU" sz="2400" dirty="0" smtClean="0">
                <a:solidFill>
                  <a:prstClr val="white"/>
                </a:solidFill>
                <a:latin typeface="Arial Black" pitchFamily="34" charset="0"/>
                <a:ea typeface="+mj-ea"/>
                <a:cs typeface="+mj-cs"/>
              </a:rPr>
              <a:t>                   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107504" y="111116"/>
            <a:ext cx="880642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chemeClr val="bg1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Карточка самооценки работы </a:t>
            </a:r>
            <a:r>
              <a:rPr lang="ru-RU" sz="2800" b="1" dirty="0" smtClean="0">
                <a:solidFill>
                  <a:schemeClr val="bg1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ученика</a:t>
            </a:r>
            <a:endParaRPr lang="ru-RU" sz="2800" b="1" dirty="0">
              <a:solidFill>
                <a:schemeClr val="bg1"/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73689579"/>
              </p:ext>
            </p:extLst>
          </p:nvPr>
        </p:nvGraphicFramePr>
        <p:xfrm>
          <a:off x="251520" y="2420888"/>
          <a:ext cx="8662404" cy="2632150"/>
        </p:xfrm>
        <a:graphic>
          <a:graphicData uri="http://schemas.openxmlformats.org/drawingml/2006/table">
            <a:tbl>
              <a:tblPr firstRow="1" firstCol="1" bandRow="1"/>
              <a:tblGrid>
                <a:gridCol w="3240360"/>
                <a:gridCol w="5422044"/>
              </a:tblGrid>
              <a:tr h="52643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На уроке я работал (а)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активно / пассивно</a:t>
                      </a:r>
                      <a:endParaRPr lang="ru-RU" sz="2000" b="1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643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Своей работой на уроке я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доволен / не доволен;  довольна/ не довольна</a:t>
                      </a:r>
                      <a:endParaRPr lang="ru-RU" sz="2000" b="1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643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Урок для меня показался</a:t>
                      </a:r>
                      <a:endParaRPr lang="ru-RU" sz="2000" b="1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коротким / длинным</a:t>
                      </a:r>
                      <a:endParaRPr lang="ru-RU" sz="2000" b="1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643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За урок я </a:t>
                      </a:r>
                      <a:endParaRPr lang="ru-RU" sz="2000" b="1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не устал (а) / устал (а)</a:t>
                      </a:r>
                      <a:endParaRPr lang="ru-RU" sz="2000" b="1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643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Моё настроение</a:t>
                      </a:r>
                      <a:endParaRPr lang="ru-RU" sz="2000" b="1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стало лучше / стало хуже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107504" y="764704"/>
            <a:ext cx="8928992" cy="10833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85800">
              <a:lnSpc>
                <a:spcPct val="115000"/>
              </a:lnSpc>
              <a:spcAft>
                <a:spcPts val="1000"/>
              </a:spcAft>
            </a:pPr>
            <a:r>
              <a:rPr lang="ru-RU" sz="2800" b="1" dirty="0">
                <a:solidFill>
                  <a:srgbClr val="214200"/>
                </a:solidFill>
                <a:latin typeface="Times New Roman"/>
                <a:ea typeface="Times New Roman"/>
                <a:cs typeface="Times New Roman"/>
              </a:rPr>
              <a:t>В карточке самооценки подчеркните те слова, которые вы считаете нужными для вас сейчас.</a:t>
            </a:r>
            <a:endParaRPr lang="ru-RU" sz="2800" dirty="0">
              <a:solidFill>
                <a:srgbClr val="214200"/>
              </a:solidFill>
              <a:ea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905275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Группа 12"/>
          <p:cNvGrpSpPr/>
          <p:nvPr/>
        </p:nvGrpSpPr>
        <p:grpSpPr>
          <a:xfrm>
            <a:off x="-1" y="72000"/>
            <a:ext cx="9144002" cy="548688"/>
            <a:chOff x="0" y="72000"/>
            <a:chExt cx="9144000" cy="468000"/>
          </a:xfrm>
        </p:grpSpPr>
        <p:sp>
          <p:nvSpPr>
            <p:cNvPr id="17" name="Прямоугольник 16"/>
            <p:cNvSpPr/>
            <p:nvPr userDrawn="1"/>
          </p:nvSpPr>
          <p:spPr>
            <a:xfrm>
              <a:off x="0" y="72000"/>
              <a:ext cx="9144000" cy="46800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267034"/>
                </a:solidFill>
              </a:endParaRPr>
            </a:p>
          </p:txBody>
        </p:sp>
        <p:cxnSp>
          <p:nvCxnSpPr>
            <p:cNvPr id="18" name="Прямая соединительная линия 17"/>
            <p:cNvCxnSpPr/>
            <p:nvPr userDrawn="1"/>
          </p:nvCxnSpPr>
          <p:spPr>
            <a:xfrm>
              <a:off x="0" y="540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Прямая соединительная линия 18"/>
            <p:cNvCxnSpPr/>
            <p:nvPr userDrawn="1"/>
          </p:nvCxnSpPr>
          <p:spPr>
            <a:xfrm>
              <a:off x="0" y="72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Прямоугольник 2"/>
          <p:cNvSpPr/>
          <p:nvPr/>
        </p:nvSpPr>
        <p:spPr>
          <a:xfrm>
            <a:off x="395536" y="82927"/>
            <a:ext cx="213391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>
                <a:solidFill>
                  <a:prstClr val="white"/>
                </a:solidFill>
                <a:latin typeface="Arial Black" pitchFamily="34" charset="0"/>
                <a:ea typeface="+mj-ea"/>
                <a:cs typeface="+mj-cs"/>
              </a:rPr>
              <a:t> </a:t>
            </a:r>
            <a:r>
              <a:rPr lang="ru-RU" sz="2400" dirty="0" smtClean="0">
                <a:solidFill>
                  <a:prstClr val="white"/>
                </a:solidFill>
                <a:latin typeface="Arial Black" pitchFamily="34" charset="0"/>
                <a:ea typeface="+mj-ea"/>
                <a:cs typeface="+mj-cs"/>
              </a:rPr>
              <a:t>         </a:t>
            </a:r>
          </a:p>
          <a:p>
            <a:r>
              <a:rPr lang="ru-RU" sz="2400" dirty="0" smtClean="0">
                <a:solidFill>
                  <a:prstClr val="white"/>
                </a:solidFill>
                <a:latin typeface="Arial Black" pitchFamily="34" charset="0"/>
                <a:ea typeface="+mj-ea"/>
                <a:cs typeface="+mj-cs"/>
              </a:rPr>
              <a:t>                  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610700" y="1340768"/>
            <a:ext cx="79226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4800" b="1" dirty="0">
                <a:solidFill>
                  <a:srgbClr val="2E7047"/>
                </a:solidFill>
                <a:latin typeface="Comic Sans MS" pitchFamily="66" charset="0"/>
              </a:rPr>
              <a:t> </a:t>
            </a:r>
            <a:r>
              <a:rPr lang="ru-RU" sz="4800" b="1" dirty="0" smtClean="0">
                <a:solidFill>
                  <a:srgbClr val="2E7047"/>
                </a:solidFill>
                <a:latin typeface="Comic Sans MS" pitchFamily="66" charset="0"/>
              </a:rPr>
              <a:t>    ВСЕ МОЛОДЦЫ!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4800" b="1" dirty="0" smtClean="0">
                <a:solidFill>
                  <a:srgbClr val="2E7047"/>
                </a:solidFill>
                <a:latin typeface="Comic Sans MS" pitchFamily="66" charset="0"/>
              </a:rPr>
              <a:t>  БЛАГОДАРЮ </a:t>
            </a:r>
            <a:r>
              <a:rPr lang="ru-RU" sz="4800" b="1" dirty="0">
                <a:solidFill>
                  <a:srgbClr val="2E7047"/>
                </a:solidFill>
                <a:latin typeface="Comic Sans MS" pitchFamily="66" charset="0"/>
              </a:rPr>
              <a:t>ЗА УРОК!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230075" y="4492570"/>
            <a:ext cx="8683849" cy="954107"/>
          </a:xfrm>
          <a:prstGeom prst="rect">
            <a:avLst/>
          </a:prstGeom>
          <a:solidFill>
            <a:schemeClr val="bg1"/>
          </a:solidFill>
          <a:ln>
            <a:solidFill>
              <a:schemeClr val="accent3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00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Домашнее </a:t>
            </a:r>
            <a:r>
              <a:rPr lang="ru-RU" sz="2800" b="1" dirty="0" smtClean="0">
                <a:solidFill>
                  <a:srgbClr val="00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задание</a:t>
            </a:r>
            <a:r>
              <a:rPr lang="ru-RU" sz="2800" dirty="0" smtClean="0">
                <a:solidFill>
                  <a:srgbClr val="00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 </a:t>
            </a:r>
          </a:p>
          <a:p>
            <a:pPr lvl="0"/>
            <a:r>
              <a:rPr lang="ru-RU" sz="2800" dirty="0">
                <a:solidFill>
                  <a:srgbClr val="00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800" dirty="0" smtClean="0">
                <a:solidFill>
                  <a:srgbClr val="00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      </a:t>
            </a:r>
            <a:endParaRPr lang="ru-RU" sz="2800" b="1" dirty="0" smtClean="0">
              <a:solidFill>
                <a:srgbClr val="0066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87954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Группа 12"/>
          <p:cNvGrpSpPr/>
          <p:nvPr/>
        </p:nvGrpSpPr>
        <p:grpSpPr>
          <a:xfrm>
            <a:off x="-1" y="72000"/>
            <a:ext cx="9144002" cy="692704"/>
            <a:chOff x="0" y="72000"/>
            <a:chExt cx="9144000" cy="468000"/>
          </a:xfrm>
        </p:grpSpPr>
        <p:sp>
          <p:nvSpPr>
            <p:cNvPr id="17" name="Прямоугольник 16"/>
            <p:cNvSpPr/>
            <p:nvPr userDrawn="1"/>
          </p:nvSpPr>
          <p:spPr>
            <a:xfrm>
              <a:off x="0" y="72000"/>
              <a:ext cx="9144000" cy="46800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267034"/>
                </a:solidFill>
              </a:endParaRPr>
            </a:p>
          </p:txBody>
        </p:sp>
        <p:cxnSp>
          <p:nvCxnSpPr>
            <p:cNvPr id="18" name="Прямая соединительная линия 17"/>
            <p:cNvCxnSpPr/>
            <p:nvPr userDrawn="1"/>
          </p:nvCxnSpPr>
          <p:spPr>
            <a:xfrm>
              <a:off x="0" y="540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Прямая соединительная линия 18"/>
            <p:cNvCxnSpPr/>
            <p:nvPr userDrawn="1"/>
          </p:nvCxnSpPr>
          <p:spPr>
            <a:xfrm>
              <a:off x="0" y="72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Прямоугольник 2"/>
          <p:cNvSpPr/>
          <p:nvPr/>
        </p:nvSpPr>
        <p:spPr>
          <a:xfrm>
            <a:off x="0" y="82929"/>
            <a:ext cx="9143999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prstClr val="white"/>
                </a:solidFill>
                <a:latin typeface="Arial Black" pitchFamily="34" charset="0"/>
                <a:ea typeface="+mj-ea"/>
                <a:cs typeface="+mj-cs"/>
              </a:rPr>
              <a:t>20.12.18    Решение квадратных уравнений</a:t>
            </a:r>
          </a:p>
          <a:p>
            <a:r>
              <a:rPr lang="ru-RU" sz="3600" dirty="0" smtClean="0">
                <a:solidFill>
                  <a:prstClr val="white"/>
                </a:solidFill>
                <a:latin typeface="Arial Black" pitchFamily="34" charset="0"/>
                <a:ea typeface="+mj-ea"/>
                <a:cs typeface="+mj-cs"/>
              </a:rPr>
              <a:t>                   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174437" y="1340768"/>
            <a:ext cx="8683849" cy="2616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b="1" dirty="0">
                <a:solidFill>
                  <a:srgbClr val="2142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«Не всегда уравнения разрешают сомнения, но итогом сомнения может </a:t>
            </a:r>
            <a:r>
              <a:rPr lang="ru-RU" sz="2800" b="1" dirty="0" smtClean="0">
                <a:solidFill>
                  <a:srgbClr val="2142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быть озарение»</a:t>
            </a:r>
          </a:p>
          <a:p>
            <a:pPr lvl="0"/>
            <a:endParaRPr lang="ru-RU" sz="2800" b="1" dirty="0">
              <a:solidFill>
                <a:srgbClr val="2142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r"/>
            <a:r>
              <a:rPr lang="ru-RU" sz="2000" b="1" dirty="0" smtClean="0">
                <a:solidFill>
                  <a:srgbClr val="2142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Андрей Николаевич</a:t>
            </a:r>
          </a:p>
          <a:p>
            <a:pPr lvl="0" algn="r"/>
            <a:r>
              <a:rPr lang="ru-RU" sz="2000" b="1" dirty="0" smtClean="0">
                <a:solidFill>
                  <a:srgbClr val="2142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Колмогоров</a:t>
            </a:r>
          </a:p>
          <a:p>
            <a:pPr lvl="0" algn="r"/>
            <a:r>
              <a:rPr lang="ru-RU" sz="2000" i="1" dirty="0">
                <a:solidFill>
                  <a:srgbClr val="2142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</a:t>
            </a:r>
            <a:r>
              <a:rPr lang="ru-RU" sz="2000" i="1" dirty="0" smtClean="0">
                <a:solidFill>
                  <a:srgbClr val="2142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оветский математик</a:t>
            </a:r>
            <a:endParaRPr lang="ru-RU" sz="2000" i="1" dirty="0">
              <a:solidFill>
                <a:srgbClr val="2142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r"/>
            <a:r>
              <a:rPr lang="ru-RU" sz="2000" i="1" dirty="0">
                <a:solidFill>
                  <a:srgbClr val="2142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(1903 – 1987 гг.)</a:t>
            </a:r>
            <a:endParaRPr lang="ru-RU" sz="2000" i="1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1868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Группа 16"/>
          <p:cNvGrpSpPr/>
          <p:nvPr/>
        </p:nvGrpSpPr>
        <p:grpSpPr>
          <a:xfrm>
            <a:off x="0" y="72000"/>
            <a:ext cx="9144000" cy="468000"/>
            <a:chOff x="0" y="72000"/>
            <a:chExt cx="9144000" cy="468000"/>
          </a:xfrm>
        </p:grpSpPr>
        <p:sp>
          <p:nvSpPr>
            <p:cNvPr id="10" name="Прямоугольник 9"/>
            <p:cNvSpPr/>
            <p:nvPr userDrawn="1"/>
          </p:nvSpPr>
          <p:spPr>
            <a:xfrm>
              <a:off x="0" y="72000"/>
              <a:ext cx="9144000" cy="46800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267034"/>
                </a:solidFill>
              </a:endParaRPr>
            </a:p>
          </p:txBody>
        </p:sp>
        <p:cxnSp>
          <p:nvCxnSpPr>
            <p:cNvPr id="11" name="Прямая соединительная линия 10"/>
            <p:cNvCxnSpPr/>
            <p:nvPr userDrawn="1"/>
          </p:nvCxnSpPr>
          <p:spPr>
            <a:xfrm>
              <a:off x="0" y="540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 userDrawn="1"/>
          </p:nvCxnSpPr>
          <p:spPr>
            <a:xfrm>
              <a:off x="0" y="72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36000"/>
            <a:ext cx="9144000" cy="614040"/>
          </a:xfrm>
        </p:spPr>
        <p:txBody>
          <a:bodyPr>
            <a:normAutofit/>
          </a:bodyPr>
          <a:lstStyle/>
          <a:p>
            <a:r>
              <a:rPr lang="ru-RU" b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План  урока</a:t>
            </a:r>
            <a:endParaRPr lang="ru-RU" b="0" dirty="0">
              <a:ln>
                <a:solidFill>
                  <a:schemeClr val="bg1"/>
                </a:solidFill>
              </a:ln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79512" y="935142"/>
            <a:ext cx="8784976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AutoNum type="arabicPeriod"/>
            </a:pP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Разминка. Вычислить.                           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(1 балл)</a:t>
            </a:r>
          </a:p>
          <a:p>
            <a:pPr marL="514350" lvl="0" indent="-514350">
              <a:buFontTx/>
              <a:buAutoNum type="arabicPeriod"/>
            </a:pP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Найти квадратные уравнения.    </a:t>
            </a:r>
            <a:r>
              <a:rPr lang="ru-RU" sz="2800" dirty="0" smtClean="0">
                <a:solidFill>
                  <a:srgbClr val="9BBB59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(до 5 баллов)</a:t>
            </a:r>
            <a:endParaRPr lang="ru-RU" sz="2800" b="1" dirty="0" smtClean="0">
              <a:solidFill>
                <a:schemeClr val="accent3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14350" lvl="0" indent="-514350">
              <a:buFontTx/>
              <a:buAutoNum type="arabicPeriod"/>
            </a:pP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Определить коэффициенты.       </a:t>
            </a:r>
            <a:r>
              <a:rPr lang="ru-RU" sz="2800" dirty="0" smtClean="0">
                <a:solidFill>
                  <a:srgbClr val="9BBB59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ru-RU" sz="2800" dirty="0">
                <a:solidFill>
                  <a:srgbClr val="9BBB59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 5 баллов</a:t>
            </a:r>
            <a:r>
              <a:rPr lang="ru-RU" sz="2800" dirty="0" smtClean="0">
                <a:solidFill>
                  <a:srgbClr val="9BBB59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ru-RU" sz="2800" b="1" dirty="0" smtClean="0">
              <a:solidFill>
                <a:schemeClr val="accent3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14350" indent="-514350">
              <a:buAutoNum type="arabicPeriod"/>
            </a:pP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Составить уравнение.      </a:t>
            </a:r>
            <a:r>
              <a:rPr lang="ru-RU" sz="2800" dirty="0" smtClean="0">
                <a:solidFill>
                  <a:srgbClr val="9BBB59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(</a:t>
            </a:r>
            <a:r>
              <a:rPr lang="ru-RU" sz="2800" dirty="0">
                <a:solidFill>
                  <a:srgbClr val="9BBB59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 </a:t>
            </a:r>
            <a:r>
              <a:rPr lang="ru-RU" sz="2800" dirty="0" smtClean="0">
                <a:solidFill>
                  <a:srgbClr val="9BBB59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5 </a:t>
            </a:r>
            <a:r>
              <a:rPr lang="ru-RU" sz="2800" dirty="0">
                <a:solidFill>
                  <a:srgbClr val="9BBB59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баллов</a:t>
            </a:r>
            <a:r>
              <a:rPr lang="ru-RU" sz="2800" dirty="0" smtClean="0">
                <a:solidFill>
                  <a:srgbClr val="9BBB59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ru-RU" sz="2800" b="1" dirty="0" smtClean="0">
              <a:solidFill>
                <a:schemeClr val="accent3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14350" indent="-514350">
              <a:buAutoNum type="arabicPeriod"/>
            </a:pP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Заряд энергии.              </a:t>
            </a:r>
            <a:endParaRPr lang="ru-RU" sz="2800" dirty="0" smtClean="0">
              <a:solidFill>
                <a:schemeClr val="accent3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14350" lvl="0" indent="-514350">
              <a:buFontTx/>
              <a:buAutoNum type="arabicPeriod"/>
            </a:pPr>
            <a:r>
              <a:rPr lang="ru-RU" sz="2800" b="1" dirty="0" smtClean="0">
                <a:solidFill>
                  <a:srgbClr val="9BBB59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Решить уравнения.</a:t>
            </a: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    </a:t>
            </a:r>
            <a:r>
              <a:rPr lang="ru-RU" sz="2800" dirty="0" smtClean="0">
                <a:solidFill>
                  <a:srgbClr val="9BBB59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ru-RU" sz="2800" dirty="0">
                <a:solidFill>
                  <a:srgbClr val="9BBB59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 </a:t>
            </a:r>
            <a:r>
              <a:rPr lang="ru-RU" sz="2800" dirty="0" smtClean="0">
                <a:solidFill>
                  <a:srgbClr val="9BBB59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4 </a:t>
            </a:r>
            <a:r>
              <a:rPr lang="ru-RU" sz="2800" dirty="0">
                <a:solidFill>
                  <a:srgbClr val="9BBB59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баллов</a:t>
            </a:r>
            <a:r>
              <a:rPr lang="ru-RU" sz="2800" dirty="0" smtClean="0">
                <a:solidFill>
                  <a:srgbClr val="9BBB59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</a:t>
            </a:r>
            <a:endParaRPr lang="ru-RU" sz="2800" dirty="0" smtClean="0">
              <a:solidFill>
                <a:schemeClr val="accent3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14350" lvl="0" indent="-514350">
              <a:buFontTx/>
              <a:buAutoNum type="arabicPeriod"/>
            </a:pPr>
            <a:r>
              <a:rPr lang="ru-RU" sz="2800" b="1" dirty="0" smtClean="0">
                <a:solidFill>
                  <a:srgbClr val="9BBB59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Черный </a:t>
            </a:r>
            <a:r>
              <a:rPr lang="ru-RU" sz="2800" b="1" dirty="0">
                <a:solidFill>
                  <a:srgbClr val="9BBB59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ящик.</a:t>
            </a:r>
            <a:r>
              <a:rPr lang="ru-RU" sz="2800" b="1" dirty="0" smtClean="0">
                <a:solidFill>
                  <a:srgbClr val="9BBB59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</a:t>
            </a:r>
            <a:r>
              <a:rPr lang="ru-RU" sz="2800" dirty="0" smtClean="0">
                <a:solidFill>
                  <a:srgbClr val="9BBB59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ru-RU" sz="2800" dirty="0">
                <a:solidFill>
                  <a:srgbClr val="9BBB59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 </a:t>
            </a:r>
            <a:r>
              <a:rPr lang="ru-RU" sz="2800" dirty="0" smtClean="0">
                <a:solidFill>
                  <a:srgbClr val="9BBB59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3 </a:t>
            </a:r>
            <a:r>
              <a:rPr lang="ru-RU" sz="2800" dirty="0">
                <a:solidFill>
                  <a:srgbClr val="9BBB59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баллов)</a:t>
            </a:r>
            <a:r>
              <a:rPr lang="ru-RU" sz="2800" b="1" dirty="0" smtClean="0">
                <a:solidFill>
                  <a:srgbClr val="9BBB59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</a:t>
            </a:r>
          </a:p>
          <a:p>
            <a:pPr marL="514350" lvl="0" indent="-514350">
              <a:buFontTx/>
              <a:buAutoNum type="arabicPeriod"/>
            </a:pP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Подведение итогов.</a:t>
            </a:r>
          </a:p>
          <a:p>
            <a:pPr marL="514350" indent="-514350">
              <a:buAutoNum type="arabicPeriod"/>
            </a:pPr>
            <a:endParaRPr lang="ru-RU" sz="2800" b="1" dirty="0" smtClean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ru-RU" sz="2800" b="1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4138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Группа 16"/>
          <p:cNvGrpSpPr/>
          <p:nvPr/>
        </p:nvGrpSpPr>
        <p:grpSpPr>
          <a:xfrm>
            <a:off x="0" y="72000"/>
            <a:ext cx="9144000" cy="468000"/>
            <a:chOff x="0" y="72000"/>
            <a:chExt cx="9144000" cy="468000"/>
          </a:xfrm>
        </p:grpSpPr>
        <p:sp>
          <p:nvSpPr>
            <p:cNvPr id="10" name="Прямоугольник 9"/>
            <p:cNvSpPr/>
            <p:nvPr userDrawn="1"/>
          </p:nvSpPr>
          <p:spPr>
            <a:xfrm>
              <a:off x="0" y="72000"/>
              <a:ext cx="9144000" cy="46800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267034"/>
                </a:solidFill>
              </a:endParaRPr>
            </a:p>
          </p:txBody>
        </p:sp>
        <p:cxnSp>
          <p:nvCxnSpPr>
            <p:cNvPr id="11" name="Прямая соединительная линия 10"/>
            <p:cNvCxnSpPr/>
            <p:nvPr userDrawn="1"/>
          </p:nvCxnSpPr>
          <p:spPr>
            <a:xfrm>
              <a:off x="0" y="540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 userDrawn="1"/>
          </p:nvCxnSpPr>
          <p:spPr>
            <a:xfrm>
              <a:off x="0" y="72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36000"/>
            <a:ext cx="9144000" cy="591376"/>
          </a:xfrm>
        </p:spPr>
        <p:txBody>
          <a:bodyPr>
            <a:normAutofit/>
          </a:bodyPr>
          <a:lstStyle/>
          <a:p>
            <a:r>
              <a:rPr lang="ru-RU" b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1. Разминка</a:t>
            </a:r>
            <a:r>
              <a:rPr lang="ru-RU" b="0" dirty="0">
                <a:ln>
                  <a:noFill/>
                </a:ln>
                <a:solidFill>
                  <a:schemeClr val="bg1"/>
                </a:solidFill>
                <a:effectLst/>
              </a:rPr>
              <a:t>.</a:t>
            </a:r>
            <a:r>
              <a:rPr lang="ru-RU" b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    (</a:t>
            </a:r>
            <a:r>
              <a:rPr lang="ru-RU" b="0" dirty="0">
                <a:ln>
                  <a:noFill/>
                </a:ln>
                <a:solidFill>
                  <a:schemeClr val="bg1"/>
                </a:solidFill>
                <a:effectLst/>
              </a:rPr>
              <a:t>1</a:t>
            </a:r>
            <a:r>
              <a:rPr lang="ru-RU" b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 балл)</a:t>
            </a:r>
            <a:endParaRPr lang="ru-RU" b="0" dirty="0">
              <a:ln>
                <a:solidFill>
                  <a:schemeClr val="bg1"/>
                </a:solidFill>
              </a:ln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Прямоугольник 2"/>
              <p:cNvSpPr/>
              <p:nvPr/>
            </p:nvSpPr>
            <p:spPr>
              <a:xfrm>
                <a:off x="0" y="555376"/>
                <a:ext cx="9144000" cy="299306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/>
                <a:r>
                  <a:rPr lang="ru-RU" sz="2400" dirty="0" smtClean="0">
                    <a:solidFill>
                      <a:srgbClr val="2142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                                     </a:t>
                </a:r>
                <a:endParaRPr lang="ru-RU" sz="2400" b="1" dirty="0">
                  <a:solidFill>
                    <a:srgbClr val="2142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lvl="0"/>
                <a:r>
                  <a:rPr lang="ru-RU" sz="2400" dirty="0" smtClean="0">
                    <a:solidFill>
                      <a:srgbClr val="2142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  </a:t>
                </a:r>
                <a:r>
                  <a:rPr lang="ru-RU" sz="24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Вычислить:</a:t>
                </a:r>
              </a:p>
              <a:p>
                <a:pPr lvl="0"/>
                <a:r>
                  <a:rPr lang="ru-RU" sz="26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26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</a:t>
                </a:r>
              </a:p>
              <a:p>
                <a:pPr lvl="0"/>
                <a:r>
                  <a:rPr lang="ru-RU" sz="26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26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ru-RU" sz="2600" b="1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r>
                          <a:rPr lang="ru-RU" sz="2600" b="1" i="1" smtClean="0">
                            <a:latin typeface="Cambria Math"/>
                            <a:cs typeface="Times New Roman" panose="02020603050405020304" pitchFamily="18" charset="0"/>
                          </a:rPr>
                          <m:t>𝟏</m:t>
                        </m:r>
                      </m:e>
                    </m:rad>
                    <m:r>
                      <a:rPr lang="ru-RU" sz="2600" b="1" i="1" smtClean="0">
                        <a:latin typeface="Cambria Math"/>
                        <a:cs typeface="Times New Roman" panose="02020603050405020304" pitchFamily="18" charset="0"/>
                      </a:rPr>
                      <m:t>  ; </m:t>
                    </m:r>
                    <m:rad>
                      <m:radPr>
                        <m:degHide m:val="on"/>
                        <m:ctrlPr>
                          <a:rPr lang="ru-RU" sz="2600" b="1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r>
                          <a:rPr lang="ru-RU" sz="2600" b="1" i="1" smtClean="0">
                            <a:latin typeface="Cambria Math"/>
                            <a:cs typeface="Times New Roman" panose="02020603050405020304" pitchFamily="18" charset="0"/>
                          </a:rPr>
                          <m:t>𝟑𝟔</m:t>
                        </m:r>
                        <m:r>
                          <a:rPr lang="ru-RU" sz="2600" b="1" i="1" smtClean="0">
                            <a:latin typeface="Cambria Math"/>
                            <a:cs typeface="Times New Roman" panose="02020603050405020304" pitchFamily="18" charset="0"/>
                          </a:rPr>
                          <m:t> </m:t>
                        </m:r>
                      </m:e>
                    </m:rad>
                  </m:oMath>
                </a14:m>
                <a:r>
                  <a:rPr lang="ru-RU" sz="2600" b="1" dirty="0" smtClean="0">
                    <a:latin typeface="Arial" pitchFamily="34" charset="0"/>
                    <a:cs typeface="Arial" pitchFamily="34" charset="0"/>
                  </a:rPr>
                  <a:t>  ;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ru-RU" sz="2600" b="1" i="1" smtClean="0">
                            <a:latin typeface="Cambria Math" panose="02040503050406030204" pitchFamily="18" charset="0"/>
                            <a:cs typeface="Arial" pitchFamily="34" charset="0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ru-RU" sz="2600" b="1" i="1" smtClean="0">
                                <a:latin typeface="Cambria Math" panose="02040503050406030204" pitchFamily="18" charset="0"/>
                                <a:cs typeface="Arial" pitchFamily="34" charset="0"/>
                              </a:rPr>
                            </m:ctrlPr>
                          </m:sSupPr>
                          <m:e>
                            <m:r>
                              <a:rPr lang="ru-RU" sz="2600" b="1" i="1" smtClean="0">
                                <a:latin typeface="Cambria Math"/>
                                <a:cs typeface="Arial" pitchFamily="34" charset="0"/>
                              </a:rPr>
                              <m:t>𝟓</m:t>
                            </m:r>
                          </m:e>
                          <m:sup>
                            <m:r>
                              <a:rPr lang="ru-RU" sz="2600" b="1" i="1" smtClean="0">
                                <a:latin typeface="Cambria Math"/>
                                <a:cs typeface="Arial" pitchFamily="34" charset="0"/>
                              </a:rPr>
                              <m:t>𝟐</m:t>
                            </m:r>
                          </m:sup>
                        </m:sSup>
                      </m:e>
                    </m:rad>
                    <m:r>
                      <a:rPr lang="ru-RU" sz="2600" b="1" i="0" smtClean="0">
                        <a:latin typeface="Cambria Math"/>
                        <a:cs typeface="Arial" pitchFamily="34" charset="0"/>
                      </a:rPr>
                      <m:t>  ;</m:t>
                    </m:r>
                    <m:rad>
                      <m:radPr>
                        <m:degHide m:val="on"/>
                        <m:ctrlPr>
                          <a:rPr lang="ru-RU" sz="2600" b="1" i="1" smtClean="0">
                            <a:latin typeface="Cambria Math" panose="02040503050406030204" pitchFamily="18" charset="0"/>
                            <a:cs typeface="Arial" pitchFamily="34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ru-RU" sz="2600" b="1" i="1" smtClean="0">
                                <a:latin typeface="Cambria Math" panose="02040503050406030204" pitchFamily="18" charset="0"/>
                                <a:cs typeface="Arial" pitchFamily="34" charset="0"/>
                              </a:rPr>
                            </m:ctrlPr>
                          </m:fPr>
                          <m:num>
                            <m:r>
                              <a:rPr lang="ru-RU" sz="2600" b="1" i="1" smtClean="0">
                                <a:latin typeface="Cambria Math"/>
                                <a:cs typeface="Arial" pitchFamily="34" charset="0"/>
                              </a:rPr>
                              <m:t>𝟒</m:t>
                            </m:r>
                          </m:num>
                          <m:den>
                            <m:r>
                              <a:rPr lang="ru-RU" sz="2600" b="1" i="1" smtClean="0">
                                <a:latin typeface="Cambria Math"/>
                                <a:cs typeface="Arial" pitchFamily="34" charset="0"/>
                              </a:rPr>
                              <m:t>𝟏𝟔𝟗</m:t>
                            </m:r>
                          </m:den>
                        </m:f>
                      </m:e>
                    </m:rad>
                    <m:r>
                      <a:rPr lang="ru-RU" sz="2600" b="1" i="0" smtClean="0">
                        <a:latin typeface="Cambria Math"/>
                        <a:cs typeface="Arial" pitchFamily="34" charset="0"/>
                      </a:rPr>
                      <m:t>  ; </m:t>
                    </m:r>
                    <m:rad>
                      <m:radPr>
                        <m:degHide m:val="on"/>
                        <m:ctrlPr>
                          <a:rPr lang="ru-RU" sz="2600" b="1" i="1" smtClean="0">
                            <a:latin typeface="Cambria Math" panose="02040503050406030204" pitchFamily="18" charset="0"/>
                            <a:cs typeface="Arial" pitchFamily="34" charset="0"/>
                          </a:rPr>
                        </m:ctrlPr>
                      </m:radPr>
                      <m:deg/>
                      <m:e>
                        <m:r>
                          <a:rPr lang="ru-RU" sz="2600" b="1" i="1" smtClean="0">
                            <a:latin typeface="Cambria Math"/>
                            <a:cs typeface="Arial" pitchFamily="34" charset="0"/>
                          </a:rPr>
                          <m:t>𝟏</m:t>
                        </m:r>
                        <m:r>
                          <a:rPr lang="ru-RU" sz="2600" b="1" i="1" smtClean="0">
                            <a:latin typeface="Cambria Math"/>
                            <a:cs typeface="Arial" pitchFamily="34" charset="0"/>
                          </a:rPr>
                          <m:t>,</m:t>
                        </m:r>
                        <m:r>
                          <a:rPr lang="ru-RU" sz="2600" b="1" i="1" smtClean="0">
                            <a:latin typeface="Cambria Math"/>
                            <a:cs typeface="Arial" pitchFamily="34" charset="0"/>
                          </a:rPr>
                          <m:t>𝟐𝟏</m:t>
                        </m:r>
                      </m:e>
                    </m:rad>
                    <m:r>
                      <a:rPr lang="ru-RU" sz="2600" b="1" i="0" smtClean="0">
                        <a:latin typeface="Cambria Math"/>
                        <a:cs typeface="Arial" pitchFamily="34" charset="0"/>
                      </a:rPr>
                      <m:t>  ;  </m:t>
                    </m:r>
                    <m:rad>
                      <m:radPr>
                        <m:degHide m:val="on"/>
                        <m:ctrlPr>
                          <a:rPr lang="ru-RU" sz="2600" b="1" i="1" smtClean="0">
                            <a:latin typeface="Cambria Math" panose="02040503050406030204" pitchFamily="18" charset="0"/>
                            <a:cs typeface="Arial" pitchFamily="34" charset="0"/>
                          </a:rPr>
                        </m:ctrlPr>
                      </m:radPr>
                      <m:deg/>
                      <m:e>
                        <m:r>
                          <a:rPr lang="ru-RU" sz="2600" b="1" i="1" smtClean="0">
                            <a:latin typeface="Cambria Math"/>
                            <a:cs typeface="Arial" pitchFamily="34" charset="0"/>
                          </a:rPr>
                          <m:t>𝟖𝟏</m:t>
                        </m:r>
                      </m:e>
                    </m:rad>
                    <m:r>
                      <a:rPr lang="ru-RU" sz="2600" b="1" i="0" smtClean="0">
                        <a:latin typeface="Cambria Math"/>
                        <a:cs typeface="Arial" pitchFamily="34" charset="0"/>
                      </a:rPr>
                      <m:t>  ; </m:t>
                    </m:r>
                    <m:rad>
                      <m:radPr>
                        <m:degHide m:val="on"/>
                        <m:ctrlPr>
                          <a:rPr lang="ru-RU" sz="2600" b="1" i="1" smtClean="0">
                            <a:latin typeface="Cambria Math" panose="02040503050406030204" pitchFamily="18" charset="0"/>
                            <a:cs typeface="Arial" pitchFamily="34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ru-RU" sz="2600" b="1" i="1" smtClean="0">
                                <a:latin typeface="Cambria Math" panose="02040503050406030204" pitchFamily="18" charset="0"/>
                                <a:cs typeface="Arial" pitchFamily="34" charset="0"/>
                              </a:rPr>
                            </m:ctrlPr>
                          </m:fPr>
                          <m:num>
                            <m:r>
                              <a:rPr lang="ru-RU" sz="2600" b="1" i="1" smtClean="0">
                                <a:latin typeface="Cambria Math"/>
                                <a:cs typeface="Arial" pitchFamily="34" charset="0"/>
                              </a:rPr>
                              <m:t>𝟗</m:t>
                            </m:r>
                          </m:num>
                          <m:den>
                            <m:r>
                              <a:rPr lang="ru-RU" sz="2600" b="1" i="1" smtClean="0">
                                <a:latin typeface="Cambria Math"/>
                                <a:cs typeface="Arial" pitchFamily="34" charset="0"/>
                              </a:rPr>
                              <m:t>𝟑𝟔𝟏</m:t>
                            </m:r>
                          </m:den>
                        </m:f>
                      </m:e>
                    </m:rad>
                    <m:r>
                      <a:rPr lang="ru-RU" sz="2600" b="1" i="0" smtClean="0">
                        <a:latin typeface="Cambria Math"/>
                        <a:cs typeface="Arial" pitchFamily="34" charset="0"/>
                      </a:rPr>
                      <m:t>  ; </m:t>
                    </m:r>
                    <m:rad>
                      <m:radPr>
                        <m:degHide m:val="on"/>
                        <m:ctrlPr>
                          <a:rPr lang="ru-RU" sz="2600" b="1" i="1" smtClean="0">
                            <a:latin typeface="Cambria Math" panose="02040503050406030204" pitchFamily="18" charset="0"/>
                            <a:cs typeface="Arial" pitchFamily="34" charset="0"/>
                          </a:rPr>
                        </m:ctrlPr>
                      </m:radPr>
                      <m:deg/>
                      <m:e>
                        <m:r>
                          <a:rPr lang="ru-RU" sz="2600" b="1" i="1" smtClean="0">
                            <a:latin typeface="Cambria Math"/>
                            <a:cs typeface="Arial" pitchFamily="34" charset="0"/>
                          </a:rPr>
                          <m:t>𝟐</m:t>
                        </m:r>
                        <m:r>
                          <a:rPr lang="ru-RU" sz="2600" b="1" i="1" smtClean="0">
                            <a:latin typeface="Cambria Math"/>
                            <a:cs typeface="Arial" pitchFamily="34" charset="0"/>
                          </a:rPr>
                          <m:t>,</m:t>
                        </m:r>
                        <m:r>
                          <a:rPr lang="ru-RU" sz="2600" b="1" i="1" smtClean="0">
                            <a:latin typeface="Cambria Math"/>
                            <a:cs typeface="Arial" pitchFamily="34" charset="0"/>
                          </a:rPr>
                          <m:t>𝟓𝟔</m:t>
                        </m:r>
                      </m:e>
                    </m:rad>
                  </m:oMath>
                </a14:m>
                <a:endParaRPr lang="ru-RU" sz="2600" b="1" dirty="0">
                  <a:latin typeface="Arial" pitchFamily="34" charset="0"/>
                  <a:cs typeface="Arial" pitchFamily="34" charset="0"/>
                </a:endParaRPr>
              </a:p>
              <a:p>
                <a:pPr lvl="0"/>
                <a:endParaRPr lang="ru-RU" sz="2400" b="1" dirty="0" smtClean="0">
                  <a:latin typeface="Arial" pitchFamily="34" charset="0"/>
                  <a:cs typeface="Arial" pitchFamily="34" charset="0"/>
                </a:endParaRPr>
              </a:p>
              <a:p>
                <a:pPr lvl="0"/>
                <a:r>
                  <a:rPr lang="ru-RU" sz="2600" b="1" dirty="0"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ru-RU" sz="2600" b="1" dirty="0" smtClean="0">
                    <a:latin typeface="Arial" pitchFamily="34" charset="0"/>
                    <a:cs typeface="Arial" pitchFamily="34" charset="0"/>
                  </a:rPr>
                  <a:t>      </a:t>
                </a:r>
                <a:r>
                  <a:rPr lang="ru-RU" sz="2600" b="1" dirty="0" smtClean="0">
                    <a:solidFill>
                      <a:srgbClr val="FF0000"/>
                    </a:solidFill>
                    <a:latin typeface="Arial" pitchFamily="34" charset="0"/>
                    <a:cs typeface="Arial" pitchFamily="34" charset="0"/>
                  </a:rPr>
                  <a:t>1        6        5    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6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Arial" pitchFamily="34" charset="0"/>
                          </a:rPr>
                        </m:ctrlPr>
                      </m:fPr>
                      <m:num>
                        <m:r>
                          <a:rPr lang="ru-RU" sz="2600" b="1" i="1" smtClean="0">
                            <a:solidFill>
                              <a:srgbClr val="FF0000"/>
                            </a:solidFill>
                            <a:latin typeface="Cambria Math"/>
                            <a:cs typeface="Arial" pitchFamily="34" charset="0"/>
                          </a:rPr>
                          <m:t>𝟐</m:t>
                        </m:r>
                      </m:num>
                      <m:den>
                        <m:r>
                          <a:rPr lang="ru-RU" sz="2600" b="1" i="1" smtClean="0">
                            <a:solidFill>
                              <a:srgbClr val="FF0000"/>
                            </a:solidFill>
                            <a:latin typeface="Cambria Math"/>
                            <a:cs typeface="Arial" pitchFamily="34" charset="0"/>
                          </a:rPr>
                          <m:t>𝟏𝟑</m:t>
                        </m:r>
                      </m:den>
                    </m:f>
                  </m:oMath>
                </a14:m>
                <a:r>
                  <a:rPr lang="ru-RU" sz="2600" b="1" dirty="0" smtClean="0">
                    <a:solidFill>
                      <a:srgbClr val="FF0000"/>
                    </a:solidFill>
                    <a:latin typeface="Arial" pitchFamily="34" charset="0"/>
                    <a:cs typeface="Arial" pitchFamily="34" charset="0"/>
                  </a:rPr>
                  <a:t>          1,1         9    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6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Arial" pitchFamily="34" charset="0"/>
                          </a:rPr>
                        </m:ctrlPr>
                      </m:fPr>
                      <m:num>
                        <m:r>
                          <a:rPr lang="ru-RU" sz="2600" b="1" i="1" smtClean="0">
                            <a:solidFill>
                              <a:srgbClr val="FF0000"/>
                            </a:solidFill>
                            <a:latin typeface="Cambria Math"/>
                            <a:cs typeface="Arial" pitchFamily="34" charset="0"/>
                          </a:rPr>
                          <m:t>𝟑</m:t>
                        </m:r>
                      </m:num>
                      <m:den>
                        <m:r>
                          <a:rPr lang="ru-RU" sz="2600" b="1" i="1" smtClean="0">
                            <a:solidFill>
                              <a:srgbClr val="FF0000"/>
                            </a:solidFill>
                            <a:latin typeface="Cambria Math"/>
                            <a:cs typeface="Arial" pitchFamily="34" charset="0"/>
                          </a:rPr>
                          <m:t>𝟏𝟗</m:t>
                        </m:r>
                      </m:den>
                    </m:f>
                  </m:oMath>
                </a14:m>
                <a:r>
                  <a:rPr lang="ru-RU" sz="2600" b="1" dirty="0" smtClean="0">
                    <a:solidFill>
                      <a:srgbClr val="FF0000"/>
                    </a:solidFill>
                    <a:latin typeface="Arial" pitchFamily="34" charset="0"/>
                    <a:cs typeface="Arial" pitchFamily="34" charset="0"/>
                  </a:rPr>
                  <a:t>         1,6</a:t>
                </a:r>
                <a:endParaRPr lang="ru-RU" sz="2600" b="1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3" name="Прямоугольник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555376"/>
                <a:ext cx="9144000" cy="2993063"/>
              </a:xfrm>
              <a:prstGeom prst="rect">
                <a:avLst/>
              </a:prstGeom>
              <a:blipFill rotWithShape="1">
                <a:blip r:embed="rId2"/>
                <a:stretch>
                  <a:fillRect b="-101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Скругленный прямоугольник 8"/>
          <p:cNvSpPr/>
          <p:nvPr/>
        </p:nvSpPr>
        <p:spPr>
          <a:xfrm>
            <a:off x="251520" y="2929809"/>
            <a:ext cx="8712968" cy="618630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проверяем</a:t>
            </a:r>
            <a:endParaRPr lang="ru-RU" sz="2800" b="1" dirty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5748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Группа 12"/>
          <p:cNvGrpSpPr/>
          <p:nvPr/>
        </p:nvGrpSpPr>
        <p:grpSpPr>
          <a:xfrm>
            <a:off x="-2" y="72000"/>
            <a:ext cx="9231757" cy="549538"/>
            <a:chOff x="0" y="72000"/>
            <a:chExt cx="9144000" cy="468000"/>
          </a:xfrm>
        </p:grpSpPr>
        <p:sp>
          <p:nvSpPr>
            <p:cNvPr id="17" name="Прямоугольник 16"/>
            <p:cNvSpPr/>
            <p:nvPr userDrawn="1"/>
          </p:nvSpPr>
          <p:spPr>
            <a:xfrm>
              <a:off x="0" y="72000"/>
              <a:ext cx="9144000" cy="46800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267034"/>
                </a:solidFill>
              </a:endParaRPr>
            </a:p>
          </p:txBody>
        </p:sp>
        <p:cxnSp>
          <p:nvCxnSpPr>
            <p:cNvPr id="18" name="Прямая соединительная линия 17"/>
            <p:cNvCxnSpPr/>
            <p:nvPr userDrawn="1"/>
          </p:nvCxnSpPr>
          <p:spPr>
            <a:xfrm>
              <a:off x="0" y="540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Прямая соединительная линия 18"/>
            <p:cNvCxnSpPr/>
            <p:nvPr userDrawn="1"/>
          </p:nvCxnSpPr>
          <p:spPr>
            <a:xfrm>
              <a:off x="0" y="72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Прямоугольник 2"/>
          <p:cNvSpPr/>
          <p:nvPr/>
        </p:nvSpPr>
        <p:spPr>
          <a:xfrm>
            <a:off x="0" y="82929"/>
            <a:ext cx="9143999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prstClr val="white"/>
                </a:solidFill>
                <a:latin typeface="Arial Black" pitchFamily="34" charset="0"/>
                <a:ea typeface="+mj-ea"/>
                <a:cs typeface="+mj-cs"/>
              </a:rPr>
              <a:t> </a:t>
            </a:r>
            <a:r>
              <a:rPr lang="ru-RU" sz="2800" dirty="0" smtClean="0">
                <a:solidFill>
                  <a:prstClr val="white"/>
                </a:solidFill>
                <a:latin typeface="Arial Black" pitchFamily="34" charset="0"/>
                <a:ea typeface="+mj-ea"/>
                <a:cs typeface="+mj-cs"/>
              </a:rPr>
              <a:t>Вспомним определение</a:t>
            </a:r>
          </a:p>
          <a:p>
            <a:r>
              <a:rPr lang="ru-RU" sz="3600" dirty="0" smtClean="0">
                <a:solidFill>
                  <a:prstClr val="white"/>
                </a:solidFill>
                <a:latin typeface="Arial Black" pitchFamily="34" charset="0"/>
                <a:ea typeface="+mj-ea"/>
                <a:cs typeface="+mj-cs"/>
              </a:rPr>
              <a:t>                   </a:t>
            </a:r>
          </a:p>
        </p:txBody>
      </p:sp>
      <p:sp>
        <p:nvSpPr>
          <p:cNvPr id="14" name="TextBox 1"/>
          <p:cNvSpPr txBox="1">
            <a:spLocks noChangeArrowheads="1"/>
          </p:cNvSpPr>
          <p:nvPr/>
        </p:nvSpPr>
        <p:spPr bwMode="auto">
          <a:xfrm>
            <a:off x="142145" y="669299"/>
            <a:ext cx="884123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lr>
                <a:srgbClr val="000000"/>
              </a:buClr>
              <a:buSzPct val="65000"/>
              <a:buFont typeface="Wingdings 2" pitchFamily="18" charset="2"/>
              <a:buChar char=""/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SzPct val="80000"/>
              <a:buFont typeface="Wingdings 2" pitchFamily="18" charset="2"/>
              <a:buChar char=""/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SzPct val="95000"/>
              <a:buFont typeface="Wingdings" pitchFamily="2" charset="2"/>
              <a:buChar char=""/>
              <a:defRPr sz="2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SzPct val="100000"/>
              <a:buFont typeface="Wingdings 3" pitchFamily="18" charset="2"/>
              <a:buChar char="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sz="2600" dirty="0" smtClean="0">
                <a:solidFill>
                  <a:srgbClr val="2142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Квадратным уравнением называется </a:t>
            </a:r>
            <a:r>
              <a:rPr lang="ru-RU" b="1" dirty="0" smtClean="0">
                <a:solidFill>
                  <a:srgbClr val="214200"/>
                </a:solidFill>
                <a:cs typeface="Times New Roman" panose="02020603050405020304" pitchFamily="18" charset="0"/>
              </a:rPr>
              <a:t> </a:t>
            </a:r>
            <a:r>
              <a:rPr kumimoji="0" lang="ru-RU" altLang="ru-RU" sz="3600" b="0" i="1" u="none" strike="noStrike" kern="0" cap="none" spc="0" normalizeH="0" baseline="0" noProof="0" dirty="0" smtClean="0">
                <a:ln>
                  <a:noFill/>
                </a:ln>
                <a:solidFill>
                  <a:srgbClr val="700000"/>
                </a:solidFill>
                <a:effectLst/>
                <a:uLnTx/>
                <a:uFillTx/>
                <a:latin typeface="Times New Roman" pitchFamily="18" charset="0"/>
              </a:rPr>
              <a:t>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90874" y="2694077"/>
            <a:ext cx="9036495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2142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Числа  </a:t>
            </a:r>
            <a:r>
              <a:rPr lang="ru-RU" sz="2800" b="1" dirty="0" smtClean="0">
                <a:solidFill>
                  <a:srgbClr val="2142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</a:t>
            </a:r>
            <a:r>
              <a:rPr lang="ru-RU" sz="2800" b="1" dirty="0">
                <a:solidFill>
                  <a:srgbClr val="2142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sz="2800" b="1" dirty="0" smtClean="0">
                <a:solidFill>
                  <a:srgbClr val="2142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в, с </a:t>
            </a:r>
            <a:r>
              <a:rPr lang="ru-RU" sz="2800" dirty="0" smtClean="0">
                <a:solidFill>
                  <a:srgbClr val="2142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это</a:t>
            </a:r>
          </a:p>
          <a:p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1"/>
              <p:cNvSpPr txBox="1">
                <a:spLocks noChangeArrowheads="1"/>
              </p:cNvSpPr>
              <p:nvPr/>
            </p:nvSpPr>
            <p:spPr bwMode="auto">
              <a:xfrm>
                <a:off x="195258" y="1295833"/>
                <a:ext cx="8841235" cy="14555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spcBef>
                    <a:spcPct val="20000"/>
                  </a:spcBef>
                  <a:buClr>
                    <a:srgbClr val="000000"/>
                  </a:buClr>
                  <a:buSzPct val="65000"/>
                  <a:buFont typeface="Wingdings 2" pitchFamily="18" charset="2"/>
                  <a:buChar char=""/>
                  <a:defRPr sz="28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lr>
                    <a:schemeClr val="tx1"/>
                  </a:buClr>
                  <a:buSzPct val="80000"/>
                  <a:buFont typeface="Wingdings 2" pitchFamily="18" charset="2"/>
                  <a:buChar char=""/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lr>
                    <a:schemeClr val="tx1"/>
                  </a:buClr>
                  <a:buSzPct val="95000"/>
                  <a:buFont typeface="Wingdings" pitchFamily="2" charset="2"/>
                  <a:buChar char=""/>
                  <a:defRPr sz="22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lr>
                    <a:schemeClr val="tx1"/>
                  </a:buClr>
                  <a:buSzPct val="100000"/>
                  <a:buFont typeface="Wingdings 3" pitchFamily="18" charset="2"/>
                  <a:buChar char="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lr>
                    <a:schemeClr val="tx1"/>
                  </a:buClr>
                  <a:buFont typeface="Wingdings 2" pitchFamily="18" charset="2"/>
                  <a:buChar char="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1"/>
                  </a:buClr>
                  <a:buFont typeface="Wingdings 2" pitchFamily="18" charset="2"/>
                  <a:buChar char="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1"/>
                  </a:buClr>
                  <a:buFont typeface="Wingdings 2" pitchFamily="18" charset="2"/>
                  <a:buChar char="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1"/>
                  </a:buClr>
                  <a:buFont typeface="Wingdings 2" pitchFamily="18" charset="2"/>
                  <a:buChar char="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1"/>
                  </a:buClr>
                  <a:buFont typeface="Wingdings 2" pitchFamily="18" charset="2"/>
                  <a:buChar char="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lvl="0" algn="ctr" eaLnBrk="1" fontAlgn="base" hangingPunct="1"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None/>
                </a:pPr>
                <a:r>
                  <a:rPr lang="ru-RU" sz="2600" dirty="0" smtClean="0">
                    <a:solidFill>
                      <a:srgbClr val="2142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уравнение вида      </a:t>
                </a:r>
                <a:r>
                  <a:rPr lang="ru-RU" sz="2600" b="1" dirty="0" smtClean="0">
                    <a:solidFill>
                      <a:srgbClr val="2142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а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600" b="1" i="1" smtClean="0">
                            <a:solidFill>
                              <a:srgbClr val="2142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ru-RU" sz="2600" b="1" i="1" smtClean="0">
                            <a:solidFill>
                              <a:srgbClr val="21420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х</m:t>
                        </m:r>
                      </m:e>
                      <m:sup>
                        <m:r>
                          <a:rPr lang="ru-RU" sz="2600" b="1" i="1" smtClean="0">
                            <a:solidFill>
                              <a:srgbClr val="21420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ru-RU" sz="2600" b="1" dirty="0" smtClean="0">
                    <a:solidFill>
                      <a:srgbClr val="2142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ru-RU" sz="2600" b="1" dirty="0">
                    <a:solidFill>
                      <a:srgbClr val="2142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+ </a:t>
                </a:r>
                <a:r>
                  <a:rPr lang="ru-RU" sz="2600" b="1" dirty="0" smtClean="0">
                    <a:solidFill>
                      <a:srgbClr val="2142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в</a:t>
                </a:r>
                <a14:m>
                  <m:oMath xmlns:m="http://schemas.openxmlformats.org/officeDocument/2006/math">
                    <m:r>
                      <a:rPr lang="ru-RU" sz="2600" b="1" i="1">
                        <a:solidFill>
                          <a:srgbClr val="214200"/>
                        </a:solidFill>
                        <a:latin typeface="Cambria Math"/>
                        <a:cs typeface="Times New Roman" panose="02020603050405020304" pitchFamily="18" charset="0"/>
                      </a:rPr>
                      <m:t>х</m:t>
                    </m:r>
                  </m:oMath>
                </a14:m>
                <a:r>
                  <a:rPr lang="ru-RU" sz="2600" b="1" dirty="0" smtClean="0">
                    <a:solidFill>
                      <a:srgbClr val="2142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ru-RU" sz="2600" b="1" dirty="0">
                    <a:solidFill>
                      <a:srgbClr val="2142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+с = 0</a:t>
                </a:r>
                <a:r>
                  <a:rPr lang="ru-RU" sz="2600" b="1" dirty="0" smtClean="0">
                    <a:solidFill>
                      <a:srgbClr val="2142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, </a:t>
                </a:r>
              </a:p>
              <a:p>
                <a:pPr lvl="0" algn="ctr" eaLnBrk="1" fontAlgn="base" hangingPunct="1"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None/>
                </a:pPr>
                <a14:m>
                  <m:oMath xmlns:m="http://schemas.openxmlformats.org/officeDocument/2006/math">
                    <m:r>
                      <a:rPr lang="ru-RU" sz="2600" i="1">
                        <a:solidFill>
                          <a:srgbClr val="214200"/>
                        </a:solidFill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 </m:t>
                    </m:r>
                    <m:r>
                      <a:rPr lang="ru-RU" sz="2600" b="0" i="1" smtClean="0">
                        <a:solidFill>
                          <a:srgbClr val="214200"/>
                        </a:solidFill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   </m:t>
                    </m:r>
                  </m:oMath>
                </a14:m>
                <a:r>
                  <a:rPr lang="ru-RU" sz="2600" dirty="0" smtClean="0">
                    <a:solidFill>
                      <a:srgbClr val="2142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где  </a:t>
                </a:r>
                <a:r>
                  <a:rPr lang="ru-RU" sz="2600" b="1" dirty="0">
                    <a:solidFill>
                      <a:srgbClr val="2142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а, в  и  с </a:t>
                </a:r>
                <a:r>
                  <a:rPr lang="ru-RU" sz="2600" dirty="0">
                    <a:solidFill>
                      <a:srgbClr val="2142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– </a:t>
                </a:r>
                <a:r>
                  <a:rPr lang="ru-RU" sz="2600" dirty="0" smtClean="0">
                    <a:solidFill>
                      <a:srgbClr val="2142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произвольные  </a:t>
                </a:r>
                <a:r>
                  <a:rPr lang="ru-RU" sz="2600" dirty="0">
                    <a:solidFill>
                      <a:srgbClr val="2142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числа, причем </a:t>
                </a:r>
                <a:r>
                  <a:rPr lang="ru-RU" sz="2600" b="1" dirty="0">
                    <a:solidFill>
                      <a:srgbClr val="2142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а </a:t>
                </a:r>
                <a14:m>
                  <m:oMath xmlns:m="http://schemas.openxmlformats.org/officeDocument/2006/math">
                    <m:r>
                      <a:rPr lang="ru-RU" sz="2600" b="1" i="1">
                        <a:solidFill>
                          <a:srgbClr val="214200"/>
                        </a:solidFill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≠</m:t>
                    </m:r>
                  </m:oMath>
                </a14:m>
                <a:r>
                  <a:rPr lang="ru-RU" sz="2600" b="1" dirty="0" smtClean="0">
                    <a:solidFill>
                      <a:srgbClr val="2142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0</a:t>
                </a:r>
                <a:endParaRPr lang="ru-RU" sz="2600" dirty="0">
                  <a:solidFill>
                    <a:srgbClr val="2142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lvl="0" eaLnBrk="1" fontAlgn="base" hangingPunct="1"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None/>
                </a:pPr>
                <a:r>
                  <a:rPr lang="ru-RU" b="1" dirty="0" smtClean="0">
                    <a:solidFill>
                      <a:srgbClr val="214200"/>
                    </a:solidFill>
                    <a:cs typeface="Times New Roman" panose="02020603050405020304" pitchFamily="18" charset="0"/>
                  </a:rPr>
                  <a:t> </a:t>
                </a:r>
                <a:r>
                  <a:rPr kumimoji="0" lang="ru-RU" altLang="ru-RU" sz="3600" b="0" i="1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700000"/>
                    </a:solidFill>
                    <a:effectLst/>
                    <a:uLnTx/>
                    <a:uFillTx/>
                    <a:latin typeface="Times New Roman" pitchFamily="18" charset="0"/>
                  </a:rPr>
                  <a:t> </a:t>
                </a:r>
              </a:p>
            </p:txBody>
          </p:sp>
        </mc:Choice>
        <mc:Fallback xmlns="">
          <p:sp>
            <p:nvSpPr>
              <p:cNvPr id="9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95258" y="1295833"/>
                <a:ext cx="8841235" cy="1455591"/>
              </a:xfrm>
              <a:prstGeom prst="rect">
                <a:avLst/>
              </a:prstGeom>
              <a:blipFill rotWithShape="1">
                <a:blip r:embed="rId2"/>
                <a:stretch>
                  <a:fillRect t="-3361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Прямоугольник 9"/>
          <p:cNvSpPr/>
          <p:nvPr/>
        </p:nvSpPr>
        <p:spPr>
          <a:xfrm>
            <a:off x="107898" y="3356635"/>
            <a:ext cx="9036495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solidFill>
                  <a:srgbClr val="2142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коэффициенты квадратного уравнения</a:t>
            </a:r>
          </a:p>
          <a:p>
            <a:pPr lvl="0"/>
            <a:endParaRPr lang="ru-RU" sz="2800" dirty="0" smtClean="0">
              <a:solidFill>
                <a:srgbClr val="2142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ru-RU" sz="2800" dirty="0" smtClean="0">
                <a:solidFill>
                  <a:srgbClr val="2142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800" b="1" dirty="0" smtClean="0">
                <a:solidFill>
                  <a:srgbClr val="2142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 </a:t>
            </a:r>
            <a:r>
              <a:rPr lang="ru-RU" sz="2800" dirty="0">
                <a:solidFill>
                  <a:srgbClr val="2142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ru-RU" sz="2800" dirty="0" smtClean="0">
                <a:solidFill>
                  <a:srgbClr val="2142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первый или старший коэффициент;</a:t>
            </a:r>
          </a:p>
          <a:p>
            <a:pPr lvl="0"/>
            <a:r>
              <a:rPr lang="ru-RU" sz="2800" dirty="0">
                <a:solidFill>
                  <a:srgbClr val="2142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800" b="1" dirty="0" smtClean="0">
                <a:solidFill>
                  <a:srgbClr val="2142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</a:t>
            </a:r>
            <a:r>
              <a:rPr lang="ru-RU" sz="2800" dirty="0" smtClean="0">
                <a:solidFill>
                  <a:srgbClr val="2142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– второй коэффициент;</a:t>
            </a:r>
          </a:p>
          <a:p>
            <a:pPr lvl="0"/>
            <a:r>
              <a:rPr lang="ru-RU" sz="2800" b="1" dirty="0">
                <a:solidFill>
                  <a:srgbClr val="2142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800" b="1" dirty="0" smtClean="0">
                <a:solidFill>
                  <a:srgbClr val="2142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 </a:t>
            </a:r>
            <a:r>
              <a:rPr lang="ru-RU" sz="2800" dirty="0" smtClean="0">
                <a:solidFill>
                  <a:srgbClr val="2142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свободный член</a:t>
            </a:r>
            <a:endParaRPr lang="ru-RU" sz="2800" dirty="0">
              <a:solidFill>
                <a:srgbClr val="2142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999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Группа 16"/>
          <p:cNvGrpSpPr/>
          <p:nvPr/>
        </p:nvGrpSpPr>
        <p:grpSpPr>
          <a:xfrm>
            <a:off x="0" y="72000"/>
            <a:ext cx="9144000" cy="468000"/>
            <a:chOff x="0" y="72000"/>
            <a:chExt cx="9144000" cy="468000"/>
          </a:xfrm>
        </p:grpSpPr>
        <p:sp>
          <p:nvSpPr>
            <p:cNvPr id="10" name="Прямоугольник 9"/>
            <p:cNvSpPr/>
            <p:nvPr userDrawn="1"/>
          </p:nvSpPr>
          <p:spPr>
            <a:xfrm>
              <a:off x="0" y="72000"/>
              <a:ext cx="9144000" cy="46800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267034"/>
                </a:solidFill>
              </a:endParaRPr>
            </a:p>
          </p:txBody>
        </p:sp>
        <p:cxnSp>
          <p:nvCxnSpPr>
            <p:cNvPr id="11" name="Прямая соединительная линия 10"/>
            <p:cNvCxnSpPr/>
            <p:nvPr userDrawn="1"/>
          </p:nvCxnSpPr>
          <p:spPr>
            <a:xfrm>
              <a:off x="0" y="540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 userDrawn="1"/>
          </p:nvCxnSpPr>
          <p:spPr>
            <a:xfrm>
              <a:off x="0" y="72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36000"/>
            <a:ext cx="9144000" cy="614040"/>
          </a:xfrm>
        </p:spPr>
        <p:txBody>
          <a:bodyPr>
            <a:normAutofit fontScale="90000"/>
          </a:bodyPr>
          <a:lstStyle/>
          <a:p>
            <a:r>
              <a:rPr lang="ru-RU" b="0" dirty="0">
                <a:ln>
                  <a:noFill/>
                </a:ln>
                <a:solidFill>
                  <a:schemeClr val="bg1"/>
                </a:solidFill>
                <a:effectLst/>
              </a:rPr>
              <a:t>2</a:t>
            </a:r>
            <a:r>
              <a:rPr lang="ru-RU" b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.   Найти квадратные уравнения.    (до 5 баллов)</a:t>
            </a:r>
            <a:endParaRPr lang="ru-RU" b="0" dirty="0">
              <a:ln>
                <a:solidFill>
                  <a:schemeClr val="bg1"/>
                </a:solidFill>
              </a:ln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79512" y="526639"/>
            <a:ext cx="896448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Укажите, какие из данных уравнений</a:t>
            </a:r>
          </a:p>
          <a:p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являются квадратными? </a:t>
            </a:r>
            <a:endParaRPr lang="ru-RU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Прямоугольник 13"/>
              <p:cNvSpPr/>
              <p:nvPr/>
            </p:nvSpPr>
            <p:spPr>
              <a:xfrm>
                <a:off x="22767" y="1543970"/>
                <a:ext cx="4333209" cy="531735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ru-RU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 1.  2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800" i="1" smtClean="0">
                            <a:latin typeface="Cambria Math" panose="02040503050406030204" pitchFamily="18" charset="0"/>
                            <a:cs typeface="Times New Roman" pitchFamily="18" charset="0"/>
                          </a:rPr>
                        </m:ctrlPr>
                      </m:sSupPr>
                      <m:e>
                        <m:r>
                          <a:rPr lang="ru-RU" sz="2800" b="0" i="0" smtClean="0">
                            <a:latin typeface="Cambria Math"/>
                            <a:cs typeface="Times New Roman" pitchFamily="18" charset="0"/>
                          </a:rPr>
                          <m:t>х</m:t>
                        </m:r>
                      </m:e>
                      <m:sup>
                        <m:r>
                          <a:rPr lang="ru-RU" sz="2800" b="0" i="0" smtClean="0">
                            <a:latin typeface="Cambria Math"/>
                            <a:cs typeface="Times New Roman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ru-RU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+ 7х – </a:t>
                </a:r>
                <a:r>
                  <a:rPr lang="ru-RU" sz="2800" dirty="0">
                    <a:latin typeface="Times New Roman" pitchFamily="18" charset="0"/>
                    <a:cs typeface="Times New Roman" pitchFamily="18" charset="0"/>
                  </a:rPr>
                  <a:t>3</a:t>
                </a:r>
                <a:r>
                  <a:rPr lang="ru-RU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 </a:t>
                </a:r>
                <a:r>
                  <a:rPr lang="ru-RU" sz="2800" dirty="0">
                    <a:latin typeface="Times New Roman" pitchFamily="18" charset="0"/>
                    <a:cs typeface="Times New Roman" pitchFamily="18" charset="0"/>
                  </a:rPr>
                  <a:t>0</a:t>
                </a:r>
                <a:r>
                  <a:rPr lang="ru-RU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;</a:t>
                </a:r>
              </a:p>
              <a:p>
                <a:r>
                  <a:rPr lang="ru-RU" sz="280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ru-RU" sz="2800" dirty="0" smtClean="0">
                    <a:latin typeface="Times New Roman" pitchFamily="18" charset="0"/>
                    <a:cs typeface="Times New Roman" pitchFamily="18" charset="0"/>
                  </a:rPr>
                  <a:t>      2.  5х – 9 =0;</a:t>
                </a:r>
              </a:p>
              <a:p>
                <a:r>
                  <a:rPr lang="ru-RU" sz="280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ru-RU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3.  </a:t>
                </a:r>
                <a:r>
                  <a:rPr lang="ru-RU" sz="2800" dirty="0" smtClean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–</a:t>
                </a:r>
                <a:r>
                  <a:rPr lang="ru-RU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800" i="1" smtClean="0">
                            <a:latin typeface="Cambria Math" panose="02040503050406030204" pitchFamily="18" charset="0"/>
                            <a:cs typeface="Times New Roman" pitchFamily="18" charset="0"/>
                          </a:rPr>
                        </m:ctrlPr>
                      </m:sSupPr>
                      <m:e>
                        <m:r>
                          <a:rPr lang="ru-RU" sz="2800" b="0" i="1" smtClean="0">
                            <a:latin typeface="Cambria Math"/>
                            <a:cs typeface="Times New Roman" pitchFamily="18" charset="0"/>
                          </a:rPr>
                          <m:t>х</m:t>
                        </m:r>
                      </m:e>
                      <m:sup>
                        <m:r>
                          <a:rPr lang="ru-RU" sz="2800" b="0" i="1" smtClean="0">
                            <a:latin typeface="Cambria Math"/>
                            <a:cs typeface="Times New Roman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ru-RU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2800" dirty="0" smtClean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ru-RU" sz="2800" dirty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–</a:t>
                </a:r>
                <a:r>
                  <a:rPr lang="ru-RU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5х – 1 = 0;</a:t>
                </a:r>
              </a:p>
              <a:p>
                <a:r>
                  <a:rPr lang="ru-RU" sz="280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ru-RU" sz="2800" dirty="0" smtClean="0">
                    <a:latin typeface="Times New Roman" pitchFamily="18" charset="0"/>
                    <a:cs typeface="Times New Roman" pitchFamily="18" charset="0"/>
                  </a:rPr>
                  <a:t>      4.   х + 23 = 13 – х;</a:t>
                </a:r>
              </a:p>
              <a:p>
                <a:r>
                  <a:rPr lang="ru-RU" sz="280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ru-RU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5.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i="1" smtClean="0">
                            <a:latin typeface="Cambria Math" panose="02040503050406030204" pitchFamily="18" charset="0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a:rPr lang="ru-RU" sz="2800" b="0" i="1" smtClean="0">
                            <a:latin typeface="Cambria Math"/>
                            <a:cs typeface="Times New Roman" pitchFamily="18" charset="0"/>
                          </a:rPr>
                          <m:t>1</m:t>
                        </m:r>
                      </m:num>
                      <m:den>
                        <m:r>
                          <a:rPr lang="ru-RU" sz="2800" b="0" i="1" smtClean="0">
                            <a:latin typeface="Cambria Math"/>
                            <a:cs typeface="Times New Roman" pitchFamily="18" charset="0"/>
                          </a:rPr>
                          <m:t>4</m:t>
                        </m:r>
                      </m:den>
                    </m:f>
                    <m:sSup>
                      <m:sSupPr>
                        <m:ctrlPr>
                          <a:rPr lang="ru-RU" sz="2800" i="1" smtClean="0">
                            <a:latin typeface="Cambria Math" panose="02040503050406030204" pitchFamily="18" charset="0"/>
                            <a:cs typeface="Times New Roman" pitchFamily="18" charset="0"/>
                          </a:rPr>
                        </m:ctrlPr>
                      </m:sSupPr>
                      <m:e>
                        <m:r>
                          <a:rPr lang="ru-RU" sz="2800" b="0" i="1" smtClean="0">
                            <a:latin typeface="Cambria Math"/>
                            <a:cs typeface="Times New Roman" pitchFamily="18" charset="0"/>
                          </a:rPr>
                          <m:t>х</m:t>
                        </m:r>
                      </m:e>
                      <m:sup>
                        <m:r>
                          <a:rPr lang="ru-RU" sz="2800" b="0" i="1" smtClean="0">
                            <a:latin typeface="Cambria Math"/>
                            <a:cs typeface="Times New Roman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ru-RU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+ 6х = 0;</a:t>
                </a:r>
              </a:p>
              <a:p>
                <a:r>
                  <a:rPr lang="ru-RU" sz="280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ru-RU" sz="2800" dirty="0" smtClean="0">
                    <a:latin typeface="Times New Roman" pitchFamily="18" charset="0"/>
                    <a:cs typeface="Times New Roman" pitchFamily="18" charset="0"/>
                  </a:rPr>
                  <a:t>      6</a:t>
                </a:r>
                <a:r>
                  <a:rPr lang="ru-RU" sz="2800" dirty="0">
                    <a:latin typeface="Times New Roman" pitchFamily="18" charset="0"/>
                    <a:cs typeface="Times New Roman" pitchFamily="18" charset="0"/>
                  </a:rPr>
                  <a:t>. 1 </a:t>
                </a:r>
                <a:r>
                  <a:rPr lang="ru-RU" sz="2800" dirty="0" smtClean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–</a:t>
                </a:r>
                <a:r>
                  <a:rPr lang="ru-RU" sz="2800" dirty="0" smtClean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ru-RU" sz="2800" dirty="0">
                    <a:latin typeface="Times New Roman" pitchFamily="18" charset="0"/>
                    <a:cs typeface="Times New Roman" pitchFamily="18" charset="0"/>
                  </a:rPr>
                  <a:t>12х = </a:t>
                </a:r>
                <a:r>
                  <a:rPr lang="ru-RU" sz="2800" dirty="0" smtClean="0">
                    <a:latin typeface="Times New Roman" pitchFamily="18" charset="0"/>
                    <a:cs typeface="Times New Roman" pitchFamily="18" charset="0"/>
                  </a:rPr>
                  <a:t>0;</a:t>
                </a:r>
              </a:p>
              <a:p>
                <a:r>
                  <a:rPr lang="ru-RU" sz="2800" dirty="0">
                    <a:latin typeface="Times New Roman" pitchFamily="18" charset="0"/>
                    <a:cs typeface="Times New Roman" pitchFamily="18" charset="0"/>
                  </a:rPr>
                  <a:t>       7. </a:t>
                </a:r>
                <a:r>
                  <a:rPr lang="ru-RU" sz="2800" dirty="0" smtClean="0">
                    <a:latin typeface="Times New Roman" pitchFamily="18" charset="0"/>
                    <a:cs typeface="Times New Roman" pitchFamily="18" charset="0"/>
                  </a:rPr>
                  <a:t>14 </a:t>
                </a:r>
                <a:r>
                  <a:rPr lang="ru-RU" sz="2800" dirty="0" smtClean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–</a:t>
                </a:r>
                <a:r>
                  <a:rPr lang="ru-RU" sz="2800" dirty="0" smtClean="0">
                    <a:latin typeface="Times New Roman" pitchFamily="18" charset="0"/>
                    <a:cs typeface="Times New Roman" pitchFamily="18" charset="0"/>
                  </a:rPr>
                  <a:t> 7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800" i="1" smtClean="0">
                            <a:latin typeface="Cambria Math" panose="02040503050406030204" pitchFamily="18" charset="0"/>
                            <a:cs typeface="Times New Roman" pitchFamily="18" charset="0"/>
                          </a:rPr>
                        </m:ctrlPr>
                      </m:sSupPr>
                      <m:e>
                        <m:r>
                          <a:rPr lang="ru-RU" sz="2800" b="0" i="1" smtClean="0">
                            <a:latin typeface="Cambria Math"/>
                            <a:cs typeface="Times New Roman" pitchFamily="18" charset="0"/>
                          </a:rPr>
                          <m:t>х</m:t>
                        </m:r>
                      </m:e>
                      <m:sup>
                        <m:r>
                          <a:rPr lang="ru-RU" sz="2800" b="0" i="1" smtClean="0">
                            <a:latin typeface="Cambria Math"/>
                            <a:cs typeface="Times New Roman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ru-RU" sz="2800" dirty="0" smtClean="0">
                    <a:latin typeface="Times New Roman" pitchFamily="18" charset="0"/>
                    <a:cs typeface="Times New Roman" pitchFamily="18" charset="0"/>
                  </a:rPr>
                  <a:t>  </a:t>
                </a:r>
                <a:r>
                  <a:rPr lang="ru-RU" sz="2800" dirty="0">
                    <a:latin typeface="Times New Roman" pitchFamily="18" charset="0"/>
                    <a:cs typeface="Times New Roman" pitchFamily="18" charset="0"/>
                  </a:rPr>
                  <a:t>= </a:t>
                </a:r>
                <a:r>
                  <a:rPr lang="ru-RU" sz="2800" dirty="0" smtClean="0">
                    <a:latin typeface="Times New Roman" pitchFamily="18" charset="0"/>
                    <a:cs typeface="Times New Roman" pitchFamily="18" charset="0"/>
                  </a:rPr>
                  <a:t>0;</a:t>
                </a:r>
              </a:p>
              <a:p>
                <a:r>
                  <a:rPr lang="ru-RU" sz="280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ru-RU" sz="2800" dirty="0" smtClean="0">
                    <a:latin typeface="Times New Roman" pitchFamily="18" charset="0"/>
                    <a:cs typeface="Times New Roman" pitchFamily="18" charset="0"/>
                  </a:rPr>
                  <a:t>      8. 3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800" i="1" smtClean="0">
                            <a:latin typeface="Cambria Math" panose="02040503050406030204" pitchFamily="18" charset="0"/>
                            <a:cs typeface="Times New Roman" pitchFamily="18" charset="0"/>
                          </a:rPr>
                        </m:ctrlPr>
                      </m:sSupPr>
                      <m:e>
                        <m:r>
                          <a:rPr lang="ru-RU" sz="2800" b="0" i="1" smtClean="0">
                            <a:latin typeface="Cambria Math"/>
                            <a:cs typeface="Times New Roman" pitchFamily="18" charset="0"/>
                          </a:rPr>
                          <m:t>х</m:t>
                        </m:r>
                      </m:e>
                      <m:sup>
                        <m:r>
                          <a:rPr lang="ru-RU" sz="2800" b="0" i="1" smtClean="0">
                            <a:latin typeface="Cambria Math"/>
                            <a:cs typeface="Times New Roman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ru-RU" sz="2800" dirty="0" smtClean="0">
                    <a:latin typeface="Times New Roman" pitchFamily="18" charset="0"/>
                    <a:cs typeface="Times New Roman" pitchFamily="18" charset="0"/>
                  </a:rPr>
                  <a:t> + 4х + 1;</a:t>
                </a:r>
              </a:p>
              <a:p>
                <a:r>
                  <a:rPr lang="ru-RU" sz="280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ru-RU" sz="2800" dirty="0" smtClean="0">
                    <a:latin typeface="Times New Roman" pitchFamily="18" charset="0"/>
                    <a:cs typeface="Times New Roman" pitchFamily="18" charset="0"/>
                  </a:rPr>
                  <a:t>      9. 10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800" i="1" smtClean="0">
                            <a:latin typeface="Cambria Math" panose="02040503050406030204" pitchFamily="18" charset="0"/>
                            <a:cs typeface="Times New Roman" pitchFamily="18" charset="0"/>
                          </a:rPr>
                        </m:ctrlPr>
                      </m:sSupPr>
                      <m:e>
                        <m:r>
                          <a:rPr lang="ru-RU" sz="2800" b="0" i="1" smtClean="0">
                            <a:latin typeface="Cambria Math"/>
                            <a:cs typeface="Times New Roman" pitchFamily="18" charset="0"/>
                          </a:rPr>
                          <m:t>х</m:t>
                        </m:r>
                      </m:e>
                      <m:sup>
                        <m:r>
                          <a:rPr lang="ru-RU" sz="2800" b="0" i="1" smtClean="0">
                            <a:latin typeface="Cambria Math"/>
                            <a:cs typeface="Times New Roman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ru-RU" sz="2800" dirty="0" smtClean="0">
                    <a:latin typeface="Times New Roman" pitchFamily="18" charset="0"/>
                    <a:cs typeface="Times New Roman" pitchFamily="18" charset="0"/>
                  </a:rPr>
                  <a:t> = 0;</a:t>
                </a:r>
              </a:p>
              <a:p>
                <a:r>
                  <a:rPr lang="ru-RU" sz="280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ru-RU" sz="2800" dirty="0" smtClean="0">
                    <a:latin typeface="Times New Roman" pitchFamily="18" charset="0"/>
                    <a:cs typeface="Times New Roman" pitchFamily="18" charset="0"/>
                  </a:rPr>
                  <a:t>     10. 17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800" i="1" smtClean="0">
                            <a:latin typeface="Cambria Math" panose="02040503050406030204" pitchFamily="18" charset="0"/>
                            <a:cs typeface="Times New Roman" pitchFamily="18" charset="0"/>
                          </a:rPr>
                        </m:ctrlPr>
                      </m:sSupPr>
                      <m:e>
                        <m:r>
                          <a:rPr lang="ru-RU" sz="2800" b="0" i="1" smtClean="0">
                            <a:latin typeface="Cambria Math"/>
                            <a:cs typeface="Times New Roman" pitchFamily="18" charset="0"/>
                          </a:rPr>
                          <m:t>х</m:t>
                        </m:r>
                      </m:e>
                      <m:sup>
                        <m:r>
                          <a:rPr lang="ru-RU" sz="2800" b="0" i="1" smtClean="0">
                            <a:latin typeface="Cambria Math"/>
                            <a:cs typeface="Times New Roman" pitchFamily="18" charset="0"/>
                          </a:rPr>
                          <m:t>3</m:t>
                        </m:r>
                      </m:sup>
                    </m:sSup>
                  </m:oMath>
                </a14:m>
                <a:r>
                  <a:rPr lang="ru-RU" sz="2800" dirty="0" smtClean="0">
                    <a:latin typeface="Times New Roman" pitchFamily="18" charset="0"/>
                    <a:cs typeface="Times New Roman" pitchFamily="18" charset="0"/>
                  </a:rPr>
                  <a:t> + 8х + 2 =0</a:t>
                </a:r>
                <a:endParaRPr lang="ru-RU" sz="2800" dirty="0">
                  <a:latin typeface="Times New Roman" pitchFamily="18" charset="0"/>
                  <a:cs typeface="Times New Roman" pitchFamily="18" charset="0"/>
                </a:endParaRPr>
              </a:p>
              <a:p>
                <a:endParaRPr lang="ru-RU" sz="2400" dirty="0">
                  <a:latin typeface="Times New Roman" pitchFamily="18" charset="0"/>
                  <a:cs typeface="Times New Roman" pitchFamily="18" charset="0"/>
                </a:endParaRPr>
              </a:p>
              <a:p>
                <a:endParaRPr lang="ru-RU" sz="24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14" name="Прямоугольник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767" y="1543970"/>
                <a:ext cx="4333209" cy="5317353"/>
              </a:xfrm>
              <a:prstGeom prst="rect">
                <a:avLst/>
              </a:prstGeom>
              <a:blipFill rotWithShape="1">
                <a:blip r:embed="rId2"/>
                <a:stretch>
                  <a:fillRect t="-114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Прямоугольник 14"/>
              <p:cNvSpPr/>
              <p:nvPr/>
            </p:nvSpPr>
            <p:spPr>
              <a:xfrm>
                <a:off x="4355976" y="1628800"/>
                <a:ext cx="4333209" cy="456804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ru-RU" sz="2800" b="1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 1.  2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8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</m:ctrlPr>
                      </m:sSupPr>
                      <m:e>
                        <m:r>
                          <a:rPr lang="ru-RU" sz="2800" b="1" i="0" smtClean="0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8" charset="0"/>
                          </a:rPr>
                          <m:t>х</m:t>
                        </m:r>
                      </m:e>
                      <m:sup>
                        <m:r>
                          <a:rPr lang="ru-RU" sz="2800" b="1" i="0" smtClean="0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8" charset="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ru-RU" sz="2800" b="1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+ 7х – </a:t>
                </a:r>
                <a:r>
                  <a:rPr lang="ru-RU" sz="2800" b="1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3</a:t>
                </a:r>
                <a:r>
                  <a:rPr lang="ru-RU" sz="2800" b="1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 </a:t>
                </a:r>
                <a:r>
                  <a:rPr lang="ru-RU" sz="2800" b="1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0</a:t>
                </a:r>
                <a:r>
                  <a:rPr lang="ru-RU" sz="2800" b="1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;</a:t>
                </a:r>
              </a:p>
              <a:p>
                <a:r>
                  <a:rPr lang="ru-RU" sz="2800" b="1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ru-RU" sz="2800" b="1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      </a:t>
                </a:r>
              </a:p>
              <a:p>
                <a:r>
                  <a:rPr lang="ru-RU" sz="2800" b="1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ru-RU" sz="2800" b="1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3.  –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8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</m:ctrlPr>
                      </m:sSupPr>
                      <m:e>
                        <m:r>
                          <a:rPr lang="ru-RU" sz="2800" b="1" i="1" smtClean="0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8" charset="0"/>
                          </a:rPr>
                          <m:t>х</m:t>
                        </m:r>
                      </m:e>
                      <m:sup>
                        <m:r>
                          <a:rPr lang="ru-RU" sz="2800" b="1" i="1" smtClean="0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8" charset="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ru-RU" sz="2800" b="1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:r>
                  <a:rPr lang="ru-RU" sz="2800" b="1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–</a:t>
                </a:r>
                <a:r>
                  <a:rPr lang="ru-RU" sz="2800" b="1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5х – 1 = 0;</a:t>
                </a:r>
              </a:p>
              <a:p>
                <a:r>
                  <a:rPr lang="ru-RU" sz="2800" b="1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ru-RU" sz="2800" b="1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      </a:t>
                </a:r>
              </a:p>
              <a:p>
                <a:r>
                  <a:rPr lang="ru-RU" sz="2800" b="1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ru-RU" sz="2800" b="1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5.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a:rPr lang="ru-RU" sz="2800" b="1" i="1" smtClean="0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8" charset="0"/>
                          </a:rPr>
                          <m:t>𝟏</m:t>
                        </m:r>
                      </m:num>
                      <m:den>
                        <m:r>
                          <a:rPr lang="ru-RU" sz="2800" b="1" i="1" smtClean="0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8" charset="0"/>
                          </a:rPr>
                          <m:t>𝟒</m:t>
                        </m:r>
                      </m:den>
                    </m:f>
                    <m:sSup>
                      <m:sSupPr>
                        <m:ctrlPr>
                          <a:rPr lang="ru-RU" sz="28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</m:ctrlPr>
                      </m:sSupPr>
                      <m:e>
                        <m:r>
                          <a:rPr lang="ru-RU" sz="2800" b="1" i="1" smtClean="0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8" charset="0"/>
                          </a:rPr>
                          <m:t>х</m:t>
                        </m:r>
                      </m:e>
                      <m:sup>
                        <m:r>
                          <a:rPr lang="ru-RU" sz="2800" b="1" i="1" smtClean="0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8" charset="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ru-RU" sz="2800" b="1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+ 6х = 0;</a:t>
                </a:r>
              </a:p>
              <a:p>
                <a:r>
                  <a:rPr lang="ru-RU" sz="2800" b="1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ru-RU" sz="2800" b="1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      </a:t>
                </a:r>
              </a:p>
              <a:p>
                <a:r>
                  <a:rPr lang="ru-RU" sz="2800" b="1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       7. </a:t>
                </a:r>
                <a:r>
                  <a:rPr lang="ru-RU" sz="2800" b="1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14 – 7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8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</m:ctrlPr>
                      </m:sSupPr>
                      <m:e>
                        <m:r>
                          <a:rPr lang="ru-RU" sz="2800" b="1" i="1" smtClean="0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8" charset="0"/>
                          </a:rPr>
                          <m:t>х</m:t>
                        </m:r>
                      </m:e>
                      <m:sup>
                        <m:r>
                          <a:rPr lang="ru-RU" sz="2800" b="1" i="1" smtClean="0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8" charset="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ru-RU" sz="2800" b="1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  </a:t>
                </a:r>
                <a:r>
                  <a:rPr lang="ru-RU" sz="2800" b="1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= </a:t>
                </a:r>
                <a:r>
                  <a:rPr lang="ru-RU" sz="2800" b="1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0;</a:t>
                </a:r>
              </a:p>
              <a:p>
                <a:pPr lvl="0"/>
                <a:r>
                  <a:rPr lang="ru-RU" sz="2800" b="1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       </a:t>
                </a:r>
                <a:endParaRPr lang="ru-RU" sz="2800" b="1" dirty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endParaRPr>
              </a:p>
              <a:p>
                <a:pPr lvl="0"/>
                <a:r>
                  <a:rPr lang="ru-RU" sz="2800" b="1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       9. 10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8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</m:ctrlPr>
                      </m:sSupPr>
                      <m:e>
                        <m:r>
                          <a:rPr lang="ru-RU" sz="2800" b="1" i="1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8" charset="0"/>
                          </a:rPr>
                          <m:t>х</m:t>
                        </m:r>
                      </m:e>
                      <m:sup>
                        <m:r>
                          <a:rPr lang="ru-RU" sz="2800" b="1" i="1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8" charset="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ru-RU" sz="2800" b="1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 = 0</a:t>
                </a:r>
              </a:p>
              <a:p>
                <a:endParaRPr lang="ru-RU" sz="24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15" name="Прямоугольник 1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55976" y="1628800"/>
                <a:ext cx="4333209" cy="4568045"/>
              </a:xfrm>
              <a:prstGeom prst="rect">
                <a:avLst/>
              </a:prstGeom>
              <a:blipFill rotWithShape="1">
                <a:blip r:embed="rId3"/>
                <a:stretch>
                  <a:fillRect t="-106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Скругленный прямоугольник 8"/>
          <p:cNvSpPr/>
          <p:nvPr/>
        </p:nvSpPr>
        <p:spPr>
          <a:xfrm>
            <a:off x="4572000" y="1543970"/>
            <a:ext cx="4248472" cy="4333302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проверяем</a:t>
            </a:r>
            <a:endParaRPr lang="ru-RU" sz="2800" b="1" dirty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4974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Группа 16"/>
          <p:cNvGrpSpPr/>
          <p:nvPr/>
        </p:nvGrpSpPr>
        <p:grpSpPr>
          <a:xfrm>
            <a:off x="0" y="71999"/>
            <a:ext cx="9144000" cy="644651"/>
            <a:chOff x="0" y="72000"/>
            <a:chExt cx="9144000" cy="468000"/>
          </a:xfrm>
        </p:grpSpPr>
        <p:sp>
          <p:nvSpPr>
            <p:cNvPr id="10" name="Прямоугольник 9"/>
            <p:cNvSpPr/>
            <p:nvPr userDrawn="1"/>
          </p:nvSpPr>
          <p:spPr>
            <a:xfrm>
              <a:off x="0" y="72000"/>
              <a:ext cx="9144000" cy="46800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267034"/>
                </a:solidFill>
              </a:endParaRPr>
            </a:p>
          </p:txBody>
        </p:sp>
        <p:cxnSp>
          <p:nvCxnSpPr>
            <p:cNvPr id="11" name="Прямая соединительная линия 10"/>
            <p:cNvCxnSpPr/>
            <p:nvPr userDrawn="1"/>
          </p:nvCxnSpPr>
          <p:spPr>
            <a:xfrm>
              <a:off x="0" y="540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 userDrawn="1"/>
          </p:nvCxnSpPr>
          <p:spPr>
            <a:xfrm>
              <a:off x="0" y="72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36000"/>
            <a:ext cx="8676456" cy="614040"/>
          </a:xfrm>
        </p:spPr>
        <p:txBody>
          <a:bodyPr>
            <a:noAutofit/>
          </a:bodyPr>
          <a:lstStyle/>
          <a:p>
            <a:r>
              <a:rPr lang="ru-RU" sz="2600" b="0" dirty="0">
                <a:ln>
                  <a:noFill/>
                </a:ln>
                <a:solidFill>
                  <a:schemeClr val="bg1"/>
                </a:solidFill>
                <a:effectLst/>
              </a:rPr>
              <a:t>3</a:t>
            </a:r>
            <a:r>
              <a:rPr lang="ru-RU" sz="2600" b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. Определить коэффициенты. (до 5 баллов)</a:t>
            </a:r>
            <a:endParaRPr lang="ru-RU" sz="2600" b="0" dirty="0">
              <a:ln>
                <a:solidFill>
                  <a:schemeClr val="bg1"/>
                </a:solidFill>
              </a:ln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16679" y="716651"/>
            <a:ext cx="26161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2142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b="1" dirty="0">
              <a:solidFill>
                <a:srgbClr val="2142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88939943"/>
              </p:ext>
            </p:extLst>
          </p:nvPr>
        </p:nvGraphicFramePr>
        <p:xfrm>
          <a:off x="457200" y="1600200"/>
          <a:ext cx="7858126" cy="3281808"/>
        </p:xfrm>
        <a:graphic>
          <a:graphicData uri="http://schemas.openxmlformats.org/drawingml/2006/table">
            <a:tbl>
              <a:tblPr firstRow="1" bandRow="1"/>
              <a:tblGrid>
                <a:gridCol w="3862468"/>
                <a:gridCol w="1331886"/>
                <a:gridCol w="1331886"/>
                <a:gridCol w="1331886"/>
              </a:tblGrid>
              <a:tr h="64766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9pPr>
                    </a:lstStyle>
                    <a:p>
                      <a:pPr algn="ctr"/>
                      <a:r>
                        <a:rPr kumimoji="0" lang="ru-RU" sz="2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Квадратное уравнение </a:t>
                      </a:r>
                      <a:endParaRPr lang="ru-RU" sz="2800" b="1" i="1" dirty="0">
                        <a:solidFill>
                          <a:srgbClr val="0066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9pPr>
                    </a:lstStyle>
                    <a:p>
                      <a:pPr algn="ctr"/>
                      <a:r>
                        <a:rPr lang="ru-RU" sz="2800" b="1" i="0" dirty="0" smtClean="0">
                          <a:solidFill>
                            <a:srgbClr val="0066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а</a:t>
                      </a:r>
                      <a:endParaRPr lang="ru-RU" sz="2800" b="1" i="0" dirty="0">
                        <a:solidFill>
                          <a:srgbClr val="0066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9pPr>
                    </a:lstStyle>
                    <a:p>
                      <a:pPr algn="ctr"/>
                      <a:r>
                        <a:rPr lang="ru-RU" sz="2800" b="1" i="0" dirty="0" smtClean="0">
                          <a:solidFill>
                            <a:srgbClr val="0066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</a:t>
                      </a:r>
                      <a:endParaRPr lang="ru-RU" sz="2800" b="1" i="0" dirty="0">
                        <a:solidFill>
                          <a:srgbClr val="0066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9pPr>
                    </a:lstStyle>
                    <a:p>
                      <a:pPr algn="ctr"/>
                      <a:r>
                        <a:rPr lang="ru-RU" sz="2800" b="1" i="0" dirty="0" smtClean="0">
                          <a:solidFill>
                            <a:srgbClr val="0066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</a:t>
                      </a:r>
                      <a:endParaRPr lang="ru-RU" sz="2800" b="1" i="0" dirty="0">
                        <a:solidFill>
                          <a:srgbClr val="0066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52682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9pPr>
                    </a:lstStyle>
                    <a:p>
                      <a:endParaRPr lang="ru-RU" sz="1800" dirty="0"/>
                    </a:p>
                  </a:txBody>
                  <a:tcPr marL="91439" marR="9143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9pPr>
                    </a:lstStyle>
                    <a:p>
                      <a:endParaRPr lang="ru-RU" sz="1800" dirty="0"/>
                    </a:p>
                  </a:txBody>
                  <a:tcPr marL="91439" marR="9143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9pPr>
                    </a:lstStyle>
                    <a:p>
                      <a:endParaRPr lang="ru-RU" sz="1800" dirty="0"/>
                    </a:p>
                  </a:txBody>
                  <a:tcPr marL="91439" marR="9143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9pPr>
                    </a:lstStyle>
                    <a:p>
                      <a:endParaRPr lang="ru-RU" sz="1800" dirty="0"/>
                    </a:p>
                  </a:txBody>
                  <a:tcPr marL="91439" marR="9143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52682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9pPr>
                    </a:lstStyle>
                    <a:p>
                      <a:endParaRPr lang="ru-RU" sz="1800" dirty="0"/>
                    </a:p>
                  </a:txBody>
                  <a:tcPr marL="91439" marR="9143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9pPr>
                    </a:lstStyle>
                    <a:p>
                      <a:endParaRPr lang="ru-RU" sz="1800" dirty="0"/>
                    </a:p>
                  </a:txBody>
                  <a:tcPr marL="91439" marR="9143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9pPr>
                    </a:lstStyle>
                    <a:p>
                      <a:endParaRPr lang="ru-RU" sz="1800" dirty="0"/>
                    </a:p>
                  </a:txBody>
                  <a:tcPr marL="91439" marR="9143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9pPr>
                    </a:lstStyle>
                    <a:p>
                      <a:endParaRPr lang="ru-RU" sz="1800" dirty="0"/>
                    </a:p>
                  </a:txBody>
                  <a:tcPr marL="91439" marR="9143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52682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9pPr>
                    </a:lstStyle>
                    <a:p>
                      <a:endParaRPr lang="ru-RU" sz="1800" dirty="0"/>
                    </a:p>
                  </a:txBody>
                  <a:tcPr marL="91439" marR="9143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9pPr>
                    </a:lstStyle>
                    <a:p>
                      <a:endParaRPr lang="ru-RU" sz="1800" dirty="0"/>
                    </a:p>
                  </a:txBody>
                  <a:tcPr marL="91439" marR="9143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9pPr>
                    </a:lstStyle>
                    <a:p>
                      <a:endParaRPr lang="ru-RU" sz="1800" dirty="0"/>
                    </a:p>
                  </a:txBody>
                  <a:tcPr marL="91439" marR="9143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9pPr>
                    </a:lstStyle>
                    <a:p>
                      <a:endParaRPr lang="ru-RU" sz="1800" dirty="0"/>
                    </a:p>
                  </a:txBody>
                  <a:tcPr marL="91439" marR="9143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52682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9pPr>
                    </a:lstStyle>
                    <a:p>
                      <a:endParaRPr lang="ru-RU" sz="1800" dirty="0"/>
                    </a:p>
                  </a:txBody>
                  <a:tcPr marL="91439" marR="9143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9pPr>
                    </a:lstStyle>
                    <a:p>
                      <a:endParaRPr lang="ru-RU" sz="1800" dirty="0"/>
                    </a:p>
                  </a:txBody>
                  <a:tcPr marL="91439" marR="9143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9pPr>
                    </a:lstStyle>
                    <a:p>
                      <a:endParaRPr lang="ru-RU" sz="1800" dirty="0"/>
                    </a:p>
                  </a:txBody>
                  <a:tcPr marL="91439" marR="9143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9pPr>
                    </a:lstStyle>
                    <a:p>
                      <a:endParaRPr lang="ru-RU" sz="1800" dirty="0"/>
                    </a:p>
                  </a:txBody>
                  <a:tcPr marL="91439" marR="9143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52682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9pPr>
                    </a:lstStyle>
                    <a:p>
                      <a:endParaRPr lang="ru-RU" sz="1800" dirty="0"/>
                    </a:p>
                  </a:txBody>
                  <a:tcPr marL="91439" marR="9143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9pPr>
                    </a:lstStyle>
                    <a:p>
                      <a:endParaRPr lang="ru-RU" sz="1800" dirty="0"/>
                    </a:p>
                  </a:txBody>
                  <a:tcPr marL="91439" marR="9143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9pPr>
                    </a:lstStyle>
                    <a:p>
                      <a:endParaRPr lang="ru-RU" sz="1800" dirty="0"/>
                    </a:p>
                  </a:txBody>
                  <a:tcPr marL="91439" marR="9143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9pPr>
                    </a:lstStyle>
                    <a:p>
                      <a:endParaRPr lang="ru-RU" sz="1800" dirty="0"/>
                    </a:p>
                  </a:txBody>
                  <a:tcPr marL="91439" marR="9143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284099" y="5301208"/>
            <a:ext cx="857580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Заполните таблицу, впишите коэффициенты квадратных уравнений</a:t>
            </a:r>
            <a:endParaRPr lang="ru-RU" sz="2800" dirty="0">
              <a:solidFill>
                <a:prstClr val="black"/>
              </a:solidFill>
              <a:latin typeface="Arial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60315492"/>
              </p:ext>
            </p:extLst>
          </p:nvPr>
        </p:nvGraphicFramePr>
        <p:xfrm>
          <a:off x="1187624" y="2204864"/>
          <a:ext cx="2314575" cy="474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14" name="Формула" r:id="rId3" imgW="990170" imgH="203112" progId="Equation.3">
                  <p:embed/>
                </p:oleObj>
              </mc:Choice>
              <mc:Fallback>
                <p:oleObj name="Формула" r:id="rId3" imgW="990170" imgH="203112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87624" y="2204864"/>
                        <a:ext cx="2314575" cy="4746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35544201"/>
              </p:ext>
            </p:extLst>
          </p:nvPr>
        </p:nvGraphicFramePr>
        <p:xfrm>
          <a:off x="1115616" y="2780928"/>
          <a:ext cx="2286000" cy="474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15" name="Формула" r:id="rId5" imgW="977476" imgH="203112" progId="Equation.3">
                  <p:embed/>
                </p:oleObj>
              </mc:Choice>
              <mc:Fallback>
                <p:oleObj name="Формула" r:id="rId5" imgW="977476" imgH="203112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15616" y="2780928"/>
                        <a:ext cx="2286000" cy="4746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Объект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03896714"/>
              </p:ext>
            </p:extLst>
          </p:nvPr>
        </p:nvGraphicFramePr>
        <p:xfrm>
          <a:off x="1331640" y="3356992"/>
          <a:ext cx="1809750" cy="4746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16" name="Формула" r:id="rId7" imgW="774364" imgH="203112" progId="Equation.3">
                  <p:embed/>
                </p:oleObj>
              </mc:Choice>
              <mc:Fallback>
                <p:oleObj name="Формула" r:id="rId7" imgW="774364" imgH="203112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31640" y="3356992"/>
                        <a:ext cx="1809750" cy="4746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Объект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73093232"/>
              </p:ext>
            </p:extLst>
          </p:nvPr>
        </p:nvGraphicFramePr>
        <p:xfrm>
          <a:off x="1115616" y="3789040"/>
          <a:ext cx="2552700" cy="4746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17" name="Формула" r:id="rId9" imgW="1091726" imgH="203112" progId="Equation.3">
                  <p:embed/>
                </p:oleObj>
              </mc:Choice>
              <mc:Fallback>
                <p:oleObj name="Формула" r:id="rId9" imgW="1091726" imgH="203112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15616" y="3789040"/>
                        <a:ext cx="2552700" cy="4746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Объект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06424222"/>
              </p:ext>
            </p:extLst>
          </p:nvPr>
        </p:nvGraphicFramePr>
        <p:xfrm>
          <a:off x="1403648" y="4365104"/>
          <a:ext cx="1898650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18" name="Формула" r:id="rId11" imgW="812447" imgH="228501" progId="Equation.3">
                  <p:embed/>
                </p:oleObj>
              </mc:Choice>
              <mc:Fallback>
                <p:oleObj name="Формула" r:id="rId11" imgW="812447" imgH="228501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03648" y="4365104"/>
                        <a:ext cx="1898650" cy="533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" name="TextBox 32"/>
          <p:cNvSpPr txBox="1">
            <a:spLocks noChangeArrowheads="1"/>
          </p:cNvSpPr>
          <p:nvPr/>
        </p:nvSpPr>
        <p:spPr bwMode="auto">
          <a:xfrm>
            <a:off x="4806157" y="2276872"/>
            <a:ext cx="500062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000000"/>
              </a:buClr>
              <a:buSzPct val="65000"/>
              <a:buFont typeface="Wingdings 2" pitchFamily="18" charset="2"/>
              <a:buChar char=""/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SzPct val="80000"/>
              <a:buFont typeface="Wingdings 2" pitchFamily="18" charset="2"/>
              <a:buChar char=""/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SzPct val="95000"/>
              <a:buFont typeface="Wingdings" pitchFamily="2" charset="2"/>
              <a:buChar char=""/>
              <a:defRPr sz="2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SzPct val="100000"/>
              <a:buFont typeface="Wingdings 3" pitchFamily="18" charset="2"/>
              <a:buChar char="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altLang="ru-RU" b="1" dirty="0" smtClean="0">
                <a:solidFill>
                  <a:srgbClr val="FF0000"/>
                </a:solidFill>
                <a:cs typeface="Times New Roman" pitchFamily="18" charset="0"/>
              </a:rPr>
              <a:t>1</a:t>
            </a:r>
            <a:endParaRPr lang="ru-RU" altLang="ru-RU" b="1" dirty="0" smtClean="0">
              <a:solidFill>
                <a:srgbClr val="FF0000"/>
              </a:solidFill>
              <a:cs typeface="Times New Roman" pitchFamily="18" charset="0"/>
            </a:endParaRPr>
          </a:p>
        </p:txBody>
      </p:sp>
      <p:sp>
        <p:nvSpPr>
          <p:cNvPr id="36" name="TextBox 35"/>
          <p:cNvSpPr txBox="1">
            <a:spLocks noChangeArrowheads="1"/>
          </p:cNvSpPr>
          <p:nvPr/>
        </p:nvSpPr>
        <p:spPr bwMode="auto">
          <a:xfrm>
            <a:off x="6084168" y="2276872"/>
            <a:ext cx="79208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lr>
                <a:srgbClr val="000000"/>
              </a:buClr>
              <a:buSzPct val="65000"/>
              <a:buFont typeface="Wingdings 2" pitchFamily="18" charset="2"/>
              <a:buChar char=""/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SzPct val="80000"/>
              <a:buFont typeface="Wingdings 2" pitchFamily="18" charset="2"/>
              <a:buChar char=""/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SzPct val="95000"/>
              <a:buFont typeface="Wingdings" pitchFamily="2" charset="2"/>
              <a:buChar char=""/>
              <a:defRPr sz="2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SzPct val="100000"/>
              <a:buFont typeface="Wingdings 3" pitchFamily="18" charset="2"/>
              <a:buChar char="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ru-RU" altLang="ru-RU" b="1" dirty="0" smtClean="0">
                <a:solidFill>
                  <a:srgbClr val="FF0000"/>
                </a:solidFill>
                <a:cs typeface="Times New Roman" pitchFamily="18" charset="0"/>
              </a:rPr>
              <a:t>- 3</a:t>
            </a:r>
          </a:p>
        </p:txBody>
      </p:sp>
      <p:sp>
        <p:nvSpPr>
          <p:cNvPr id="40" name="TextBox 39"/>
          <p:cNvSpPr txBox="1">
            <a:spLocks noChangeArrowheads="1"/>
          </p:cNvSpPr>
          <p:nvPr/>
        </p:nvSpPr>
        <p:spPr bwMode="auto">
          <a:xfrm>
            <a:off x="7380312" y="2276872"/>
            <a:ext cx="86409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lr>
                <a:srgbClr val="000000"/>
              </a:buClr>
              <a:buSzPct val="65000"/>
              <a:buFont typeface="Wingdings 2" pitchFamily="18" charset="2"/>
              <a:buChar char=""/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SzPct val="80000"/>
              <a:buFont typeface="Wingdings 2" pitchFamily="18" charset="2"/>
              <a:buChar char=""/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SzPct val="95000"/>
              <a:buFont typeface="Wingdings" pitchFamily="2" charset="2"/>
              <a:buChar char=""/>
              <a:defRPr sz="2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SzPct val="100000"/>
              <a:buFont typeface="Wingdings 3" pitchFamily="18" charset="2"/>
              <a:buChar char="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ru-RU" altLang="ru-RU" b="1" dirty="0" smtClean="0">
                <a:solidFill>
                  <a:srgbClr val="FF0000"/>
                </a:solidFill>
                <a:cs typeface="Times New Roman" pitchFamily="18" charset="0"/>
              </a:rPr>
              <a:t>- 40</a:t>
            </a:r>
          </a:p>
        </p:txBody>
      </p:sp>
      <p:sp>
        <p:nvSpPr>
          <p:cNvPr id="41" name="TextBox 40"/>
          <p:cNvSpPr txBox="1">
            <a:spLocks noChangeArrowheads="1"/>
          </p:cNvSpPr>
          <p:nvPr/>
        </p:nvSpPr>
        <p:spPr bwMode="auto">
          <a:xfrm>
            <a:off x="4806157" y="2799159"/>
            <a:ext cx="500062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000000"/>
              </a:buClr>
              <a:buSzPct val="65000"/>
              <a:buFont typeface="Wingdings 2" pitchFamily="18" charset="2"/>
              <a:buChar char=""/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SzPct val="80000"/>
              <a:buFont typeface="Wingdings 2" pitchFamily="18" charset="2"/>
              <a:buChar char=""/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SzPct val="95000"/>
              <a:buFont typeface="Wingdings" pitchFamily="2" charset="2"/>
              <a:buChar char=""/>
              <a:defRPr sz="2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SzPct val="100000"/>
              <a:buFont typeface="Wingdings 3" pitchFamily="18" charset="2"/>
              <a:buChar char="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ru-RU" altLang="ru-RU" b="1" dirty="0">
                <a:solidFill>
                  <a:srgbClr val="FF0000"/>
                </a:solidFill>
                <a:cs typeface="Times New Roman" pitchFamily="18" charset="0"/>
              </a:rPr>
              <a:t>2</a:t>
            </a:r>
            <a:endParaRPr lang="ru-RU" altLang="ru-RU" b="1" dirty="0" smtClean="0">
              <a:solidFill>
                <a:srgbClr val="FF0000"/>
              </a:solidFill>
              <a:cs typeface="Times New Roman" pitchFamily="18" charset="0"/>
            </a:endParaRPr>
          </a:p>
        </p:txBody>
      </p:sp>
      <p:sp>
        <p:nvSpPr>
          <p:cNvPr id="42" name="TextBox 41"/>
          <p:cNvSpPr txBox="1">
            <a:spLocks noChangeArrowheads="1"/>
          </p:cNvSpPr>
          <p:nvPr/>
        </p:nvSpPr>
        <p:spPr bwMode="auto">
          <a:xfrm>
            <a:off x="6230181" y="2761882"/>
            <a:ext cx="500062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000000"/>
              </a:buClr>
              <a:buSzPct val="65000"/>
              <a:buFont typeface="Wingdings 2" pitchFamily="18" charset="2"/>
              <a:buChar char=""/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SzPct val="80000"/>
              <a:buFont typeface="Wingdings 2" pitchFamily="18" charset="2"/>
              <a:buChar char=""/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SzPct val="95000"/>
              <a:buFont typeface="Wingdings" pitchFamily="2" charset="2"/>
              <a:buChar char=""/>
              <a:defRPr sz="2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SzPct val="100000"/>
              <a:buFont typeface="Wingdings 3" pitchFamily="18" charset="2"/>
              <a:buChar char="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ru-RU" altLang="ru-RU" b="1" dirty="0">
                <a:solidFill>
                  <a:srgbClr val="FF0000"/>
                </a:solidFill>
                <a:cs typeface="Times New Roman" pitchFamily="18" charset="0"/>
              </a:rPr>
              <a:t>5</a:t>
            </a:r>
            <a:endParaRPr lang="ru-RU" altLang="ru-RU" b="1" dirty="0" smtClean="0">
              <a:solidFill>
                <a:srgbClr val="FF0000"/>
              </a:solidFill>
              <a:cs typeface="Times New Roman" pitchFamily="18" charset="0"/>
            </a:endParaRPr>
          </a:p>
        </p:txBody>
      </p:sp>
      <p:sp>
        <p:nvSpPr>
          <p:cNvPr id="43" name="TextBox 42"/>
          <p:cNvSpPr txBox="1">
            <a:spLocks noChangeArrowheads="1"/>
          </p:cNvSpPr>
          <p:nvPr/>
        </p:nvSpPr>
        <p:spPr bwMode="auto">
          <a:xfrm>
            <a:off x="7452320" y="2798226"/>
            <a:ext cx="86409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lr>
                <a:srgbClr val="000000"/>
              </a:buClr>
              <a:buSzPct val="65000"/>
              <a:buFont typeface="Wingdings 2" pitchFamily="18" charset="2"/>
              <a:buChar char=""/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SzPct val="80000"/>
              <a:buFont typeface="Wingdings 2" pitchFamily="18" charset="2"/>
              <a:buChar char=""/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SzPct val="95000"/>
              <a:buFont typeface="Wingdings" pitchFamily="2" charset="2"/>
              <a:buChar char=""/>
              <a:defRPr sz="2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SzPct val="100000"/>
              <a:buFont typeface="Wingdings 3" pitchFamily="18" charset="2"/>
              <a:buChar char="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ru-RU" altLang="ru-RU" b="1" dirty="0" smtClean="0">
                <a:solidFill>
                  <a:srgbClr val="FF0000"/>
                </a:solidFill>
                <a:cs typeface="Times New Roman" pitchFamily="18" charset="0"/>
              </a:rPr>
              <a:t>- 3</a:t>
            </a:r>
          </a:p>
        </p:txBody>
      </p:sp>
      <p:sp>
        <p:nvSpPr>
          <p:cNvPr id="44" name="TextBox 43"/>
          <p:cNvSpPr txBox="1">
            <a:spLocks noChangeArrowheads="1"/>
          </p:cNvSpPr>
          <p:nvPr/>
        </p:nvSpPr>
        <p:spPr bwMode="auto">
          <a:xfrm>
            <a:off x="4803397" y="3315107"/>
            <a:ext cx="500062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000000"/>
              </a:buClr>
              <a:buSzPct val="65000"/>
              <a:buFont typeface="Wingdings 2" pitchFamily="18" charset="2"/>
              <a:buChar char=""/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SzPct val="80000"/>
              <a:buFont typeface="Wingdings 2" pitchFamily="18" charset="2"/>
              <a:buChar char=""/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SzPct val="95000"/>
              <a:buFont typeface="Wingdings" pitchFamily="2" charset="2"/>
              <a:buChar char=""/>
              <a:defRPr sz="2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SzPct val="100000"/>
              <a:buFont typeface="Wingdings 3" pitchFamily="18" charset="2"/>
              <a:buChar char="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ru-RU" altLang="ru-RU" b="1" dirty="0">
                <a:solidFill>
                  <a:srgbClr val="FF0000"/>
                </a:solidFill>
                <a:cs typeface="Times New Roman" pitchFamily="18" charset="0"/>
              </a:rPr>
              <a:t>3</a:t>
            </a:r>
            <a:endParaRPr lang="ru-RU" altLang="ru-RU" b="1" dirty="0" smtClean="0">
              <a:solidFill>
                <a:srgbClr val="FF0000"/>
              </a:solidFill>
              <a:cs typeface="Times New Roman" pitchFamily="18" charset="0"/>
            </a:endParaRPr>
          </a:p>
        </p:txBody>
      </p:sp>
      <p:sp>
        <p:nvSpPr>
          <p:cNvPr id="45" name="TextBox 44"/>
          <p:cNvSpPr txBox="1">
            <a:spLocks noChangeArrowheads="1"/>
          </p:cNvSpPr>
          <p:nvPr/>
        </p:nvSpPr>
        <p:spPr bwMode="auto">
          <a:xfrm>
            <a:off x="6213773" y="3284169"/>
            <a:ext cx="500062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000000"/>
              </a:buClr>
              <a:buSzPct val="65000"/>
              <a:buFont typeface="Wingdings 2" pitchFamily="18" charset="2"/>
              <a:buChar char=""/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SzPct val="80000"/>
              <a:buFont typeface="Wingdings 2" pitchFamily="18" charset="2"/>
              <a:buChar char=""/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SzPct val="95000"/>
              <a:buFont typeface="Wingdings" pitchFamily="2" charset="2"/>
              <a:buChar char=""/>
              <a:defRPr sz="2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SzPct val="100000"/>
              <a:buFont typeface="Wingdings 3" pitchFamily="18" charset="2"/>
              <a:buChar char="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ru-RU" altLang="ru-RU" b="1" dirty="0">
                <a:solidFill>
                  <a:srgbClr val="FF0000"/>
                </a:solidFill>
                <a:cs typeface="Times New Roman" pitchFamily="18" charset="0"/>
              </a:rPr>
              <a:t>0</a:t>
            </a:r>
            <a:endParaRPr lang="ru-RU" altLang="ru-RU" b="1" dirty="0" smtClean="0">
              <a:solidFill>
                <a:srgbClr val="FF0000"/>
              </a:solidFill>
              <a:cs typeface="Times New Roman" pitchFamily="18" charset="0"/>
            </a:endParaRPr>
          </a:p>
        </p:txBody>
      </p:sp>
      <p:sp>
        <p:nvSpPr>
          <p:cNvPr id="46" name="TextBox 45"/>
          <p:cNvSpPr txBox="1">
            <a:spLocks noChangeArrowheads="1"/>
          </p:cNvSpPr>
          <p:nvPr/>
        </p:nvSpPr>
        <p:spPr bwMode="auto">
          <a:xfrm>
            <a:off x="7452320" y="3315106"/>
            <a:ext cx="100811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lr>
                <a:srgbClr val="000000"/>
              </a:buClr>
              <a:buSzPct val="65000"/>
              <a:buFont typeface="Wingdings 2" pitchFamily="18" charset="2"/>
              <a:buChar char=""/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SzPct val="80000"/>
              <a:buFont typeface="Wingdings 2" pitchFamily="18" charset="2"/>
              <a:buChar char=""/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SzPct val="95000"/>
              <a:buFont typeface="Wingdings" pitchFamily="2" charset="2"/>
              <a:buChar char=""/>
              <a:defRPr sz="2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SzPct val="100000"/>
              <a:buFont typeface="Wingdings 3" pitchFamily="18" charset="2"/>
              <a:buChar char="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ru-RU" altLang="ru-RU" b="1" dirty="0" smtClean="0">
                <a:solidFill>
                  <a:srgbClr val="FF0000"/>
                </a:solidFill>
                <a:cs typeface="Times New Roman" pitchFamily="18" charset="0"/>
              </a:rPr>
              <a:t>- 27</a:t>
            </a:r>
          </a:p>
        </p:txBody>
      </p:sp>
      <p:sp>
        <p:nvSpPr>
          <p:cNvPr id="47" name="TextBox 46"/>
          <p:cNvSpPr txBox="1">
            <a:spLocks noChangeArrowheads="1"/>
          </p:cNvSpPr>
          <p:nvPr/>
        </p:nvSpPr>
        <p:spPr bwMode="auto">
          <a:xfrm>
            <a:off x="4708526" y="3806456"/>
            <a:ext cx="79957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lr>
                <a:srgbClr val="000000"/>
              </a:buClr>
              <a:buSzPct val="65000"/>
              <a:buFont typeface="Wingdings 2" pitchFamily="18" charset="2"/>
              <a:buChar char=""/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SzPct val="80000"/>
              <a:buFont typeface="Wingdings 2" pitchFamily="18" charset="2"/>
              <a:buChar char=""/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SzPct val="95000"/>
              <a:buFont typeface="Wingdings" pitchFamily="2" charset="2"/>
              <a:buChar char=""/>
              <a:defRPr sz="2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SzPct val="100000"/>
              <a:buFont typeface="Wingdings 3" pitchFamily="18" charset="2"/>
              <a:buChar char="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ru-RU" altLang="ru-RU" b="1" dirty="0" smtClean="0">
                <a:solidFill>
                  <a:srgbClr val="FF0000"/>
                </a:solidFill>
                <a:cs typeface="Times New Roman" pitchFamily="18" charset="0"/>
              </a:rPr>
              <a:t>- </a:t>
            </a:r>
            <a:r>
              <a:rPr lang="en-US" altLang="ru-RU" b="1" dirty="0" smtClean="0">
                <a:solidFill>
                  <a:srgbClr val="FF0000"/>
                </a:solidFill>
                <a:cs typeface="Times New Roman" pitchFamily="18" charset="0"/>
              </a:rPr>
              <a:t>1</a:t>
            </a:r>
            <a:endParaRPr lang="ru-RU" altLang="ru-RU" b="1" dirty="0" smtClean="0">
              <a:solidFill>
                <a:srgbClr val="FF0000"/>
              </a:solidFill>
              <a:cs typeface="Times New Roman" pitchFamily="18" charset="0"/>
            </a:endParaRPr>
          </a:p>
        </p:txBody>
      </p:sp>
      <p:sp>
        <p:nvSpPr>
          <p:cNvPr id="48" name="TextBox 47"/>
          <p:cNvSpPr txBox="1">
            <a:spLocks noChangeArrowheads="1"/>
          </p:cNvSpPr>
          <p:nvPr/>
        </p:nvSpPr>
        <p:spPr bwMode="auto">
          <a:xfrm>
            <a:off x="6213773" y="3838326"/>
            <a:ext cx="500062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000000"/>
              </a:buClr>
              <a:buSzPct val="65000"/>
              <a:buFont typeface="Wingdings 2" pitchFamily="18" charset="2"/>
              <a:buChar char=""/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SzPct val="80000"/>
              <a:buFont typeface="Wingdings 2" pitchFamily="18" charset="2"/>
              <a:buChar char=""/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SzPct val="95000"/>
              <a:buFont typeface="Wingdings" pitchFamily="2" charset="2"/>
              <a:buChar char=""/>
              <a:defRPr sz="2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SzPct val="100000"/>
              <a:buFont typeface="Wingdings 3" pitchFamily="18" charset="2"/>
              <a:buChar char="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ru-RU" altLang="ru-RU" b="1" dirty="0">
                <a:solidFill>
                  <a:srgbClr val="FF0000"/>
                </a:solidFill>
                <a:cs typeface="Times New Roman" pitchFamily="18" charset="0"/>
              </a:rPr>
              <a:t>7</a:t>
            </a:r>
            <a:endParaRPr lang="ru-RU" altLang="ru-RU" b="1" dirty="0" smtClean="0">
              <a:solidFill>
                <a:srgbClr val="FF0000"/>
              </a:solidFill>
              <a:cs typeface="Times New Roman" pitchFamily="18" charset="0"/>
            </a:endParaRPr>
          </a:p>
        </p:txBody>
      </p:sp>
      <p:sp>
        <p:nvSpPr>
          <p:cNvPr id="49" name="TextBox 48"/>
          <p:cNvSpPr txBox="1">
            <a:spLocks noChangeArrowheads="1"/>
          </p:cNvSpPr>
          <p:nvPr/>
        </p:nvSpPr>
        <p:spPr bwMode="auto">
          <a:xfrm>
            <a:off x="7562328" y="3807389"/>
            <a:ext cx="75408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lr>
                <a:srgbClr val="000000"/>
              </a:buClr>
              <a:buSzPct val="65000"/>
              <a:buFont typeface="Wingdings 2" pitchFamily="18" charset="2"/>
              <a:buChar char=""/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SzPct val="80000"/>
              <a:buFont typeface="Wingdings 2" pitchFamily="18" charset="2"/>
              <a:buChar char=""/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SzPct val="95000"/>
              <a:buFont typeface="Wingdings" pitchFamily="2" charset="2"/>
              <a:buChar char=""/>
              <a:defRPr sz="2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SzPct val="100000"/>
              <a:buFont typeface="Wingdings 3" pitchFamily="18" charset="2"/>
              <a:buChar char="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altLang="ru-RU" b="1" dirty="0" smtClean="0">
                <a:solidFill>
                  <a:srgbClr val="FF0000"/>
                </a:solidFill>
                <a:cs typeface="Times New Roman" pitchFamily="18" charset="0"/>
              </a:rPr>
              <a:t>1</a:t>
            </a:r>
            <a:r>
              <a:rPr lang="ru-RU" altLang="ru-RU" b="1" dirty="0" smtClean="0">
                <a:solidFill>
                  <a:srgbClr val="FF0000"/>
                </a:solidFill>
                <a:cs typeface="Times New Roman" pitchFamily="18" charset="0"/>
              </a:rPr>
              <a:t>8</a:t>
            </a:r>
          </a:p>
        </p:txBody>
      </p:sp>
      <p:sp>
        <p:nvSpPr>
          <p:cNvPr id="50" name="TextBox 49"/>
          <p:cNvSpPr txBox="1">
            <a:spLocks noChangeArrowheads="1"/>
          </p:cNvSpPr>
          <p:nvPr/>
        </p:nvSpPr>
        <p:spPr bwMode="auto">
          <a:xfrm>
            <a:off x="4692118" y="4360613"/>
            <a:ext cx="81598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lr>
                <a:srgbClr val="000000"/>
              </a:buClr>
              <a:buSzPct val="65000"/>
              <a:buFont typeface="Wingdings 2" pitchFamily="18" charset="2"/>
              <a:buChar char=""/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SzPct val="80000"/>
              <a:buFont typeface="Wingdings 2" pitchFamily="18" charset="2"/>
              <a:buChar char=""/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SzPct val="95000"/>
              <a:buFont typeface="Wingdings" pitchFamily="2" charset="2"/>
              <a:buChar char=""/>
              <a:defRPr sz="2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SzPct val="100000"/>
              <a:buFont typeface="Wingdings 3" pitchFamily="18" charset="2"/>
              <a:buChar char="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ru-RU" altLang="ru-RU" b="1" dirty="0" smtClean="0">
                <a:solidFill>
                  <a:srgbClr val="FF0000"/>
                </a:solidFill>
                <a:cs typeface="Times New Roman" pitchFamily="18" charset="0"/>
              </a:rPr>
              <a:t>0,5</a:t>
            </a:r>
          </a:p>
        </p:txBody>
      </p:sp>
      <p:sp>
        <p:nvSpPr>
          <p:cNvPr id="51" name="TextBox 50"/>
          <p:cNvSpPr txBox="1">
            <a:spLocks noChangeArrowheads="1"/>
          </p:cNvSpPr>
          <p:nvPr/>
        </p:nvSpPr>
        <p:spPr bwMode="auto">
          <a:xfrm>
            <a:off x="6213773" y="4329676"/>
            <a:ext cx="80849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lr>
                <a:srgbClr val="000000"/>
              </a:buClr>
              <a:buSzPct val="65000"/>
              <a:buFont typeface="Wingdings 2" pitchFamily="18" charset="2"/>
              <a:buChar char=""/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SzPct val="80000"/>
              <a:buFont typeface="Wingdings 2" pitchFamily="18" charset="2"/>
              <a:buChar char=""/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SzPct val="95000"/>
              <a:buFont typeface="Wingdings" pitchFamily="2" charset="2"/>
              <a:buChar char=""/>
              <a:defRPr sz="2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SzPct val="100000"/>
              <a:buFont typeface="Wingdings 3" pitchFamily="18" charset="2"/>
              <a:buChar char="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ru-RU" altLang="ru-RU" b="1" dirty="0" smtClean="0">
                <a:solidFill>
                  <a:srgbClr val="FF0000"/>
                </a:solidFill>
                <a:cs typeface="Times New Roman" pitchFamily="18" charset="0"/>
              </a:rPr>
              <a:t>- </a:t>
            </a:r>
            <a:r>
              <a:rPr lang="en-US" altLang="ru-RU" b="1" dirty="0" smtClean="0">
                <a:solidFill>
                  <a:srgbClr val="FF0000"/>
                </a:solidFill>
                <a:cs typeface="Times New Roman" pitchFamily="18" charset="0"/>
              </a:rPr>
              <a:t>1</a:t>
            </a:r>
            <a:endParaRPr lang="ru-RU" altLang="ru-RU" b="1" dirty="0" smtClean="0">
              <a:solidFill>
                <a:srgbClr val="FF0000"/>
              </a:solidFill>
              <a:cs typeface="Times New Roman" pitchFamily="18" charset="0"/>
            </a:endParaRPr>
          </a:p>
        </p:txBody>
      </p:sp>
      <p:sp>
        <p:nvSpPr>
          <p:cNvPr id="52" name="TextBox 51"/>
          <p:cNvSpPr txBox="1">
            <a:spLocks noChangeArrowheads="1"/>
          </p:cNvSpPr>
          <p:nvPr/>
        </p:nvSpPr>
        <p:spPr bwMode="auto">
          <a:xfrm>
            <a:off x="7545920" y="4329676"/>
            <a:ext cx="500062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000000"/>
              </a:buClr>
              <a:buSzPct val="65000"/>
              <a:buFont typeface="Wingdings 2" pitchFamily="18" charset="2"/>
              <a:buChar char=""/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SzPct val="80000"/>
              <a:buFont typeface="Wingdings 2" pitchFamily="18" charset="2"/>
              <a:buChar char=""/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SzPct val="95000"/>
              <a:buFont typeface="Wingdings" pitchFamily="2" charset="2"/>
              <a:buChar char=""/>
              <a:defRPr sz="2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SzPct val="100000"/>
              <a:buFont typeface="Wingdings 3" pitchFamily="18" charset="2"/>
              <a:buChar char="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ru-RU" altLang="ru-RU" b="1" dirty="0">
                <a:solidFill>
                  <a:srgbClr val="FF0000"/>
                </a:solidFill>
                <a:cs typeface="Times New Roman" pitchFamily="18" charset="0"/>
              </a:rPr>
              <a:t>0</a:t>
            </a:r>
            <a:endParaRPr lang="ru-RU" altLang="ru-RU" b="1" dirty="0" smtClean="0">
              <a:solidFill>
                <a:srgbClr val="FF0000"/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55427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6" grpId="0"/>
      <p:bldP spid="40" grpId="0"/>
      <p:bldP spid="41" grpId="0"/>
      <p:bldP spid="42" grpId="0"/>
      <p:bldP spid="43" grpId="0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Группа 16"/>
          <p:cNvGrpSpPr/>
          <p:nvPr/>
        </p:nvGrpSpPr>
        <p:grpSpPr>
          <a:xfrm>
            <a:off x="0" y="72000"/>
            <a:ext cx="9144000" cy="468000"/>
            <a:chOff x="0" y="72000"/>
            <a:chExt cx="9144000" cy="468000"/>
          </a:xfrm>
        </p:grpSpPr>
        <p:sp>
          <p:nvSpPr>
            <p:cNvPr id="10" name="Прямоугольник 9"/>
            <p:cNvSpPr/>
            <p:nvPr userDrawn="1"/>
          </p:nvSpPr>
          <p:spPr>
            <a:xfrm>
              <a:off x="0" y="72000"/>
              <a:ext cx="9144000" cy="46800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267034"/>
                </a:solidFill>
              </a:endParaRPr>
            </a:p>
          </p:txBody>
        </p:sp>
        <p:cxnSp>
          <p:nvCxnSpPr>
            <p:cNvPr id="11" name="Прямая соединительная линия 10"/>
            <p:cNvCxnSpPr/>
            <p:nvPr userDrawn="1"/>
          </p:nvCxnSpPr>
          <p:spPr>
            <a:xfrm>
              <a:off x="0" y="540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 userDrawn="1"/>
          </p:nvCxnSpPr>
          <p:spPr>
            <a:xfrm>
              <a:off x="0" y="72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36000"/>
            <a:ext cx="9144000" cy="614040"/>
          </a:xfrm>
        </p:spPr>
        <p:txBody>
          <a:bodyPr>
            <a:normAutofit fontScale="90000"/>
          </a:bodyPr>
          <a:lstStyle/>
          <a:p>
            <a:r>
              <a:rPr lang="ru-RU" b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4.Составить квадратное уравнение. (до 5 баллов)</a:t>
            </a:r>
            <a:endParaRPr lang="ru-RU" b="0" dirty="0">
              <a:ln>
                <a:solidFill>
                  <a:schemeClr val="bg1"/>
                </a:solidFill>
              </a:ln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16679" y="716651"/>
            <a:ext cx="26161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2142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b="1" dirty="0">
              <a:solidFill>
                <a:srgbClr val="2142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291502"/>
              </p:ext>
            </p:extLst>
          </p:nvPr>
        </p:nvGraphicFramePr>
        <p:xfrm>
          <a:off x="313184" y="1675411"/>
          <a:ext cx="8579296" cy="3166796"/>
        </p:xfrm>
        <a:graphic>
          <a:graphicData uri="http://schemas.openxmlformats.org/drawingml/2006/table">
            <a:tbl>
              <a:tblPr firstRow="1" bandRow="1"/>
              <a:tblGrid>
                <a:gridCol w="1277365"/>
                <a:gridCol w="1266661"/>
                <a:gridCol w="1290062"/>
                <a:gridCol w="4745208"/>
              </a:tblGrid>
              <a:tr h="53265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9pPr>
                    </a:lstStyle>
                    <a:p>
                      <a:pPr algn="ctr"/>
                      <a:r>
                        <a:rPr lang="ru-RU" sz="2800" b="1" i="0" dirty="0" smtClean="0">
                          <a:solidFill>
                            <a:srgbClr val="0066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а</a:t>
                      </a:r>
                      <a:endParaRPr lang="ru-RU" sz="2800" b="1" i="0" dirty="0">
                        <a:solidFill>
                          <a:srgbClr val="0066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9pPr>
                    </a:lstStyle>
                    <a:p>
                      <a:pPr algn="ctr"/>
                      <a:r>
                        <a:rPr lang="ru-RU" sz="2800" b="1" i="0" dirty="0" smtClean="0">
                          <a:solidFill>
                            <a:srgbClr val="0066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</a:t>
                      </a:r>
                      <a:endParaRPr lang="ru-RU" sz="2800" b="1" i="0" dirty="0">
                        <a:solidFill>
                          <a:srgbClr val="0066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9pPr>
                    </a:lstStyle>
                    <a:p>
                      <a:pPr algn="l"/>
                      <a:r>
                        <a:rPr lang="ru-RU" sz="2800" b="1" i="0" dirty="0" smtClean="0">
                          <a:solidFill>
                            <a:srgbClr val="0066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 с</a:t>
                      </a:r>
                      <a:endParaRPr lang="ru-RU" sz="2800" b="1" i="0" dirty="0">
                        <a:solidFill>
                          <a:srgbClr val="0066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Квадратное уравнение </a:t>
                      </a:r>
                      <a:endParaRPr kumimoji="0" lang="ru-RU" sz="2800" b="1" i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66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39" marR="91439" marT="45724" marB="4572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52682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9pPr>
                    </a:lstStyle>
                    <a:p>
                      <a:endParaRPr lang="ru-RU" sz="1800" dirty="0"/>
                    </a:p>
                  </a:txBody>
                  <a:tcPr marL="91439" marR="9143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9pPr>
                    </a:lstStyle>
                    <a:p>
                      <a:endParaRPr lang="ru-RU" sz="1800" dirty="0"/>
                    </a:p>
                  </a:txBody>
                  <a:tcPr marL="91439" marR="9143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9pPr>
                    </a:lstStyle>
                    <a:p>
                      <a:endParaRPr lang="ru-RU" sz="1800" dirty="0"/>
                    </a:p>
                  </a:txBody>
                  <a:tcPr marL="91439" marR="9143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dirty="0"/>
                    </a:p>
                  </a:txBody>
                  <a:tcPr marL="91439" marR="91439" marT="45724" marB="4572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52682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9pPr>
                    </a:lstStyle>
                    <a:p>
                      <a:endParaRPr lang="ru-RU" sz="1800" dirty="0"/>
                    </a:p>
                  </a:txBody>
                  <a:tcPr marL="91439" marR="9143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9pPr>
                    </a:lstStyle>
                    <a:p>
                      <a:endParaRPr lang="ru-RU" sz="1800" dirty="0"/>
                    </a:p>
                  </a:txBody>
                  <a:tcPr marL="91439" marR="9143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9pPr>
                    </a:lstStyle>
                    <a:p>
                      <a:endParaRPr lang="ru-RU" sz="1800" dirty="0"/>
                    </a:p>
                  </a:txBody>
                  <a:tcPr marL="91439" marR="9143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800" dirty="0"/>
                    </a:p>
                  </a:txBody>
                  <a:tcPr marL="91439" marR="91439" marT="45724" marB="4572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52682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9pPr>
                    </a:lstStyle>
                    <a:p>
                      <a:endParaRPr lang="ru-RU" sz="1800" dirty="0"/>
                    </a:p>
                  </a:txBody>
                  <a:tcPr marL="91439" marR="9143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9pPr>
                    </a:lstStyle>
                    <a:p>
                      <a:endParaRPr lang="ru-RU" sz="1800" dirty="0"/>
                    </a:p>
                  </a:txBody>
                  <a:tcPr marL="91439" marR="9143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9pPr>
                    </a:lstStyle>
                    <a:p>
                      <a:endParaRPr lang="ru-RU" sz="1800" dirty="0"/>
                    </a:p>
                  </a:txBody>
                  <a:tcPr marL="91439" marR="9143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800" dirty="0"/>
                    </a:p>
                  </a:txBody>
                  <a:tcPr marL="91439" marR="91439" marT="45724" marB="4572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52682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9pPr>
                    </a:lstStyle>
                    <a:p>
                      <a:endParaRPr lang="ru-RU" sz="1800" dirty="0"/>
                    </a:p>
                  </a:txBody>
                  <a:tcPr marL="91439" marR="9143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9pPr>
                    </a:lstStyle>
                    <a:p>
                      <a:endParaRPr lang="ru-RU" sz="1800" dirty="0"/>
                    </a:p>
                  </a:txBody>
                  <a:tcPr marL="91439" marR="9143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9pPr>
                    </a:lstStyle>
                    <a:p>
                      <a:endParaRPr lang="ru-RU" sz="1800" dirty="0"/>
                    </a:p>
                  </a:txBody>
                  <a:tcPr marL="91439" marR="9143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endParaRPr lang="ru-RU" sz="1800" dirty="0"/>
                    </a:p>
                  </a:txBody>
                  <a:tcPr marL="91439" marR="91439" marT="45724" marB="4572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52682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9pPr>
                    </a:lstStyle>
                    <a:p>
                      <a:endParaRPr lang="ru-RU" sz="1800" dirty="0"/>
                    </a:p>
                  </a:txBody>
                  <a:tcPr marL="91439" marR="9143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9pPr>
                    </a:lstStyle>
                    <a:p>
                      <a:endParaRPr lang="ru-RU" sz="1800" dirty="0"/>
                    </a:p>
                  </a:txBody>
                  <a:tcPr marL="91439" marR="9143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Book Antiqua"/>
                        </a:defRPr>
                      </a:lvl9pPr>
                    </a:lstStyle>
                    <a:p>
                      <a:endParaRPr lang="ru-RU" sz="1800" dirty="0"/>
                    </a:p>
                  </a:txBody>
                  <a:tcPr marL="91439" marR="9143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800" dirty="0"/>
                    </a:p>
                  </a:txBody>
                  <a:tcPr marL="91439" marR="91439" marT="45724" marB="4572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316679" y="5445224"/>
            <a:ext cx="857580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Составьте квадратное уравнение по его коэффициентам</a:t>
            </a:r>
            <a:endParaRPr lang="ru-RU" sz="2400" dirty="0">
              <a:solidFill>
                <a:prstClr val="black"/>
              </a:solidFill>
              <a:latin typeface="Arial" pitchFamily="34" charset="0"/>
              <a:cs typeface="Arial" panose="020B0604020202020204" pitchFamily="34" charset="0"/>
            </a:endParaRPr>
          </a:p>
        </p:txBody>
      </p:sp>
      <p:sp>
        <p:nvSpPr>
          <p:cNvPr id="33" name="TextBox 32"/>
          <p:cNvSpPr txBox="1">
            <a:spLocks noChangeArrowheads="1"/>
          </p:cNvSpPr>
          <p:nvPr/>
        </p:nvSpPr>
        <p:spPr bwMode="auto">
          <a:xfrm>
            <a:off x="677487" y="2276872"/>
            <a:ext cx="66752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lr>
                <a:srgbClr val="000000"/>
              </a:buClr>
              <a:buSzPct val="65000"/>
              <a:buFont typeface="Wingdings 2" pitchFamily="18" charset="2"/>
              <a:buChar char=""/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SzPct val="80000"/>
              <a:buFont typeface="Wingdings 2" pitchFamily="18" charset="2"/>
              <a:buChar char=""/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SzPct val="95000"/>
              <a:buFont typeface="Wingdings" pitchFamily="2" charset="2"/>
              <a:buChar char=""/>
              <a:defRPr sz="2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SzPct val="100000"/>
              <a:buFont typeface="Wingdings 3" pitchFamily="18" charset="2"/>
              <a:buChar char="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ru-RU" altLang="ru-RU" dirty="0" smtClean="0">
                <a:cs typeface="Times New Roman" pitchFamily="18" charset="0"/>
              </a:rPr>
              <a:t>- 3</a:t>
            </a:r>
          </a:p>
        </p:txBody>
      </p:sp>
      <p:sp>
        <p:nvSpPr>
          <p:cNvPr id="36" name="TextBox 35"/>
          <p:cNvSpPr txBox="1">
            <a:spLocks noChangeArrowheads="1"/>
          </p:cNvSpPr>
          <p:nvPr/>
        </p:nvSpPr>
        <p:spPr bwMode="auto">
          <a:xfrm>
            <a:off x="1907704" y="2276872"/>
            <a:ext cx="79208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lr>
                <a:srgbClr val="000000"/>
              </a:buClr>
              <a:buSzPct val="65000"/>
              <a:buFont typeface="Wingdings 2" pitchFamily="18" charset="2"/>
              <a:buChar char=""/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SzPct val="80000"/>
              <a:buFont typeface="Wingdings 2" pitchFamily="18" charset="2"/>
              <a:buChar char=""/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SzPct val="95000"/>
              <a:buFont typeface="Wingdings" pitchFamily="2" charset="2"/>
              <a:buChar char=""/>
              <a:defRPr sz="2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SzPct val="100000"/>
              <a:buFont typeface="Wingdings 3" pitchFamily="18" charset="2"/>
              <a:buChar char="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ru-RU" altLang="ru-RU" dirty="0">
                <a:cs typeface="Times New Roman" pitchFamily="18" charset="0"/>
              </a:rPr>
              <a:t> </a:t>
            </a:r>
            <a:r>
              <a:rPr lang="ru-RU" altLang="ru-RU" dirty="0" smtClean="0">
                <a:cs typeface="Times New Roman" pitchFamily="18" charset="0"/>
              </a:rPr>
              <a:t> 2</a:t>
            </a:r>
          </a:p>
        </p:txBody>
      </p:sp>
      <p:sp>
        <p:nvSpPr>
          <p:cNvPr id="40" name="TextBox 39"/>
          <p:cNvSpPr txBox="1">
            <a:spLocks noChangeArrowheads="1"/>
          </p:cNvSpPr>
          <p:nvPr/>
        </p:nvSpPr>
        <p:spPr bwMode="auto">
          <a:xfrm>
            <a:off x="3131840" y="2276872"/>
            <a:ext cx="86409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lr>
                <a:srgbClr val="000000"/>
              </a:buClr>
              <a:buSzPct val="65000"/>
              <a:buFont typeface="Wingdings 2" pitchFamily="18" charset="2"/>
              <a:buChar char=""/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SzPct val="80000"/>
              <a:buFont typeface="Wingdings 2" pitchFamily="18" charset="2"/>
              <a:buChar char=""/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SzPct val="95000"/>
              <a:buFont typeface="Wingdings" pitchFamily="2" charset="2"/>
              <a:buChar char=""/>
              <a:defRPr sz="2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SzPct val="100000"/>
              <a:buFont typeface="Wingdings 3" pitchFamily="18" charset="2"/>
              <a:buChar char="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ru-RU" altLang="ru-RU" dirty="0">
                <a:cs typeface="Times New Roman" pitchFamily="18" charset="0"/>
              </a:rPr>
              <a:t> </a:t>
            </a:r>
            <a:r>
              <a:rPr lang="ru-RU" altLang="ru-RU" dirty="0" smtClean="0">
                <a:cs typeface="Times New Roman" pitchFamily="18" charset="0"/>
              </a:rPr>
              <a:t>  1</a:t>
            </a:r>
          </a:p>
        </p:txBody>
      </p:sp>
      <p:sp>
        <p:nvSpPr>
          <p:cNvPr id="41" name="TextBox 40"/>
          <p:cNvSpPr txBox="1">
            <a:spLocks noChangeArrowheads="1"/>
          </p:cNvSpPr>
          <p:nvPr/>
        </p:nvSpPr>
        <p:spPr bwMode="auto">
          <a:xfrm>
            <a:off x="749750" y="2761881"/>
            <a:ext cx="500062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000000"/>
              </a:buClr>
              <a:buSzPct val="65000"/>
              <a:buFont typeface="Wingdings 2" pitchFamily="18" charset="2"/>
              <a:buChar char=""/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SzPct val="80000"/>
              <a:buFont typeface="Wingdings 2" pitchFamily="18" charset="2"/>
              <a:buChar char=""/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SzPct val="95000"/>
              <a:buFont typeface="Wingdings" pitchFamily="2" charset="2"/>
              <a:buChar char=""/>
              <a:defRPr sz="2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SzPct val="100000"/>
              <a:buFont typeface="Wingdings 3" pitchFamily="18" charset="2"/>
              <a:buChar char="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ru-RU" altLang="ru-RU" dirty="0" smtClean="0">
                <a:cs typeface="Times New Roman" pitchFamily="18" charset="0"/>
              </a:rPr>
              <a:t>7</a:t>
            </a:r>
          </a:p>
        </p:txBody>
      </p:sp>
      <p:sp>
        <p:nvSpPr>
          <p:cNvPr id="42" name="TextBox 41"/>
          <p:cNvSpPr txBox="1">
            <a:spLocks noChangeArrowheads="1"/>
          </p:cNvSpPr>
          <p:nvPr/>
        </p:nvSpPr>
        <p:spPr bwMode="auto">
          <a:xfrm>
            <a:off x="2053717" y="2755103"/>
            <a:ext cx="500062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000000"/>
              </a:buClr>
              <a:buSzPct val="65000"/>
              <a:buFont typeface="Wingdings 2" pitchFamily="18" charset="2"/>
              <a:buChar char=""/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SzPct val="80000"/>
              <a:buFont typeface="Wingdings 2" pitchFamily="18" charset="2"/>
              <a:buChar char=""/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SzPct val="95000"/>
              <a:buFont typeface="Wingdings" pitchFamily="2" charset="2"/>
              <a:buChar char=""/>
              <a:defRPr sz="2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SzPct val="100000"/>
              <a:buFont typeface="Wingdings 3" pitchFamily="18" charset="2"/>
              <a:buChar char="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ru-RU" altLang="ru-RU" dirty="0" smtClean="0">
                <a:cs typeface="Times New Roman" pitchFamily="18" charset="0"/>
              </a:rPr>
              <a:t>0</a:t>
            </a:r>
          </a:p>
        </p:txBody>
      </p:sp>
      <p:sp>
        <p:nvSpPr>
          <p:cNvPr id="43" name="TextBox 42"/>
          <p:cNvSpPr txBox="1">
            <a:spLocks noChangeArrowheads="1"/>
          </p:cNvSpPr>
          <p:nvPr/>
        </p:nvSpPr>
        <p:spPr bwMode="auto">
          <a:xfrm>
            <a:off x="3189662" y="2791886"/>
            <a:ext cx="86409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lr>
                <a:srgbClr val="000000"/>
              </a:buClr>
              <a:buSzPct val="65000"/>
              <a:buFont typeface="Wingdings 2" pitchFamily="18" charset="2"/>
              <a:buChar char=""/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SzPct val="80000"/>
              <a:buFont typeface="Wingdings 2" pitchFamily="18" charset="2"/>
              <a:buChar char=""/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SzPct val="95000"/>
              <a:buFont typeface="Wingdings" pitchFamily="2" charset="2"/>
              <a:buChar char=""/>
              <a:defRPr sz="2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SzPct val="100000"/>
              <a:buFont typeface="Wingdings 3" pitchFamily="18" charset="2"/>
              <a:buChar char="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ru-RU" altLang="ru-RU" dirty="0" smtClean="0">
                <a:cs typeface="Times New Roman" pitchFamily="18" charset="0"/>
              </a:rPr>
              <a:t>- 4</a:t>
            </a:r>
          </a:p>
        </p:txBody>
      </p:sp>
      <p:sp>
        <p:nvSpPr>
          <p:cNvPr id="44" name="TextBox 43"/>
          <p:cNvSpPr txBox="1">
            <a:spLocks noChangeArrowheads="1"/>
          </p:cNvSpPr>
          <p:nvPr/>
        </p:nvSpPr>
        <p:spPr bwMode="auto">
          <a:xfrm>
            <a:off x="749750" y="3239789"/>
            <a:ext cx="500062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000000"/>
              </a:buClr>
              <a:buSzPct val="65000"/>
              <a:buFont typeface="Wingdings 2" pitchFamily="18" charset="2"/>
              <a:buChar char=""/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SzPct val="80000"/>
              <a:buFont typeface="Wingdings 2" pitchFamily="18" charset="2"/>
              <a:buChar char=""/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SzPct val="95000"/>
              <a:buFont typeface="Wingdings" pitchFamily="2" charset="2"/>
              <a:buChar char=""/>
              <a:defRPr sz="2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SzPct val="100000"/>
              <a:buFont typeface="Wingdings 3" pitchFamily="18" charset="2"/>
              <a:buChar char="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ru-RU" altLang="ru-RU" dirty="0" smtClean="0">
                <a:cs typeface="Times New Roman" pitchFamily="18" charset="0"/>
              </a:rPr>
              <a:t>1</a:t>
            </a:r>
          </a:p>
        </p:txBody>
      </p:sp>
      <p:sp>
        <p:nvSpPr>
          <p:cNvPr id="45" name="TextBox 44"/>
          <p:cNvSpPr txBox="1">
            <a:spLocks noChangeArrowheads="1"/>
          </p:cNvSpPr>
          <p:nvPr/>
        </p:nvSpPr>
        <p:spPr bwMode="auto">
          <a:xfrm>
            <a:off x="1907704" y="3239789"/>
            <a:ext cx="70866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lr>
                <a:srgbClr val="000000"/>
              </a:buClr>
              <a:buSzPct val="65000"/>
              <a:buFont typeface="Wingdings 2" pitchFamily="18" charset="2"/>
              <a:buChar char=""/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SzPct val="80000"/>
              <a:buFont typeface="Wingdings 2" pitchFamily="18" charset="2"/>
              <a:buChar char=""/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SzPct val="95000"/>
              <a:buFont typeface="Wingdings" pitchFamily="2" charset="2"/>
              <a:buChar char=""/>
              <a:defRPr sz="2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SzPct val="100000"/>
              <a:buFont typeface="Wingdings 3" pitchFamily="18" charset="2"/>
              <a:buChar char="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ru-RU" altLang="ru-RU" dirty="0" smtClean="0">
                <a:cs typeface="Times New Roman" pitchFamily="18" charset="0"/>
              </a:rPr>
              <a:t>- 5</a:t>
            </a:r>
          </a:p>
        </p:txBody>
      </p:sp>
      <p:sp>
        <p:nvSpPr>
          <p:cNvPr id="46" name="TextBox 45"/>
          <p:cNvSpPr txBox="1">
            <a:spLocks noChangeArrowheads="1"/>
          </p:cNvSpPr>
          <p:nvPr/>
        </p:nvSpPr>
        <p:spPr bwMode="auto">
          <a:xfrm>
            <a:off x="3045646" y="3315106"/>
            <a:ext cx="100811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lr>
                <a:srgbClr val="000000"/>
              </a:buClr>
              <a:buSzPct val="65000"/>
              <a:buFont typeface="Wingdings 2" pitchFamily="18" charset="2"/>
              <a:buChar char=""/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SzPct val="80000"/>
              <a:buFont typeface="Wingdings 2" pitchFamily="18" charset="2"/>
              <a:buChar char=""/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SzPct val="95000"/>
              <a:buFont typeface="Wingdings" pitchFamily="2" charset="2"/>
              <a:buChar char=""/>
              <a:defRPr sz="2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SzPct val="100000"/>
              <a:buFont typeface="Wingdings 3" pitchFamily="18" charset="2"/>
              <a:buChar char="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ru-RU" altLang="ru-RU" b="1" dirty="0">
                <a:cs typeface="Times New Roman" pitchFamily="18" charset="0"/>
              </a:rPr>
              <a:t> </a:t>
            </a:r>
            <a:r>
              <a:rPr lang="ru-RU" altLang="ru-RU" b="1" dirty="0" smtClean="0">
                <a:cs typeface="Times New Roman" pitchFamily="18" charset="0"/>
              </a:rPr>
              <a:t>   </a:t>
            </a:r>
            <a:r>
              <a:rPr lang="ru-RU" altLang="ru-RU" dirty="0" smtClean="0">
                <a:cs typeface="Times New Roman" pitchFamily="18" charset="0"/>
              </a:rPr>
              <a:t>2</a:t>
            </a:r>
          </a:p>
        </p:txBody>
      </p:sp>
      <p:sp>
        <p:nvSpPr>
          <p:cNvPr id="47" name="TextBox 46"/>
          <p:cNvSpPr txBox="1">
            <a:spLocks noChangeArrowheads="1"/>
          </p:cNvSpPr>
          <p:nvPr/>
        </p:nvSpPr>
        <p:spPr bwMode="auto">
          <a:xfrm>
            <a:off x="599992" y="3845599"/>
            <a:ext cx="79957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lr>
                <a:srgbClr val="000000"/>
              </a:buClr>
              <a:buSzPct val="65000"/>
              <a:buFont typeface="Wingdings 2" pitchFamily="18" charset="2"/>
              <a:buChar char=""/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SzPct val="80000"/>
              <a:buFont typeface="Wingdings 2" pitchFamily="18" charset="2"/>
              <a:buChar char=""/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SzPct val="95000"/>
              <a:buFont typeface="Wingdings" pitchFamily="2" charset="2"/>
              <a:buChar char=""/>
              <a:defRPr sz="2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SzPct val="100000"/>
              <a:buFont typeface="Wingdings 3" pitchFamily="18" charset="2"/>
              <a:buChar char="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ru-RU" altLang="ru-RU" dirty="0" smtClean="0">
                <a:cs typeface="Times New Roman" pitchFamily="18" charset="0"/>
              </a:rPr>
              <a:t>- </a:t>
            </a:r>
            <a:r>
              <a:rPr lang="en-US" altLang="ru-RU" dirty="0" smtClean="0">
                <a:cs typeface="Times New Roman" pitchFamily="18" charset="0"/>
              </a:rPr>
              <a:t>1</a:t>
            </a:r>
            <a:endParaRPr lang="ru-RU" altLang="ru-RU" dirty="0" smtClean="0">
              <a:cs typeface="Times New Roman" pitchFamily="18" charset="0"/>
            </a:endParaRPr>
          </a:p>
        </p:txBody>
      </p:sp>
      <p:sp>
        <p:nvSpPr>
          <p:cNvPr id="48" name="TextBox 47"/>
          <p:cNvSpPr txBox="1">
            <a:spLocks noChangeArrowheads="1"/>
          </p:cNvSpPr>
          <p:nvPr/>
        </p:nvSpPr>
        <p:spPr bwMode="auto">
          <a:xfrm>
            <a:off x="2060987" y="3808322"/>
            <a:ext cx="500062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000000"/>
              </a:buClr>
              <a:buSzPct val="65000"/>
              <a:buFont typeface="Wingdings 2" pitchFamily="18" charset="2"/>
              <a:buChar char=""/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SzPct val="80000"/>
              <a:buFont typeface="Wingdings 2" pitchFamily="18" charset="2"/>
              <a:buChar char=""/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SzPct val="95000"/>
              <a:buFont typeface="Wingdings" pitchFamily="2" charset="2"/>
              <a:buChar char=""/>
              <a:defRPr sz="2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SzPct val="100000"/>
              <a:buFont typeface="Wingdings 3" pitchFamily="18" charset="2"/>
              <a:buChar char="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ru-RU" altLang="ru-RU" dirty="0">
                <a:cs typeface="Times New Roman" pitchFamily="18" charset="0"/>
              </a:rPr>
              <a:t>7</a:t>
            </a:r>
            <a:endParaRPr lang="ru-RU" altLang="ru-RU" dirty="0" smtClean="0">
              <a:cs typeface="Times New Roman" pitchFamily="18" charset="0"/>
            </a:endParaRPr>
          </a:p>
        </p:txBody>
      </p:sp>
      <p:sp>
        <p:nvSpPr>
          <p:cNvPr id="49" name="TextBox 48"/>
          <p:cNvSpPr txBox="1">
            <a:spLocks noChangeArrowheads="1"/>
          </p:cNvSpPr>
          <p:nvPr/>
        </p:nvSpPr>
        <p:spPr bwMode="auto">
          <a:xfrm>
            <a:off x="3186844" y="3845599"/>
            <a:ext cx="75408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lr>
                <a:srgbClr val="000000"/>
              </a:buClr>
              <a:buSzPct val="65000"/>
              <a:buFont typeface="Wingdings 2" pitchFamily="18" charset="2"/>
              <a:buChar char=""/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SzPct val="80000"/>
              <a:buFont typeface="Wingdings 2" pitchFamily="18" charset="2"/>
              <a:buChar char=""/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SzPct val="95000"/>
              <a:buFont typeface="Wingdings" pitchFamily="2" charset="2"/>
              <a:buChar char=""/>
              <a:defRPr sz="2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SzPct val="100000"/>
              <a:buFont typeface="Wingdings 3" pitchFamily="18" charset="2"/>
              <a:buChar char="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ru-RU" altLang="ru-RU" b="1" dirty="0">
                <a:cs typeface="Times New Roman" pitchFamily="18" charset="0"/>
              </a:rPr>
              <a:t> </a:t>
            </a:r>
            <a:r>
              <a:rPr lang="ru-RU" altLang="ru-RU" b="1" dirty="0" smtClean="0">
                <a:cs typeface="Times New Roman" pitchFamily="18" charset="0"/>
              </a:rPr>
              <a:t> </a:t>
            </a:r>
            <a:r>
              <a:rPr lang="ru-RU" altLang="ru-RU" dirty="0" smtClean="0">
                <a:cs typeface="Times New Roman" pitchFamily="18" charset="0"/>
              </a:rPr>
              <a:t>0</a:t>
            </a:r>
          </a:p>
        </p:txBody>
      </p:sp>
      <p:sp>
        <p:nvSpPr>
          <p:cNvPr id="50" name="TextBox 49"/>
          <p:cNvSpPr txBox="1">
            <a:spLocks noChangeArrowheads="1"/>
          </p:cNvSpPr>
          <p:nvPr/>
        </p:nvSpPr>
        <p:spPr bwMode="auto">
          <a:xfrm>
            <a:off x="583584" y="4330609"/>
            <a:ext cx="81598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lr>
                <a:srgbClr val="000000"/>
              </a:buClr>
              <a:buSzPct val="65000"/>
              <a:buFont typeface="Wingdings 2" pitchFamily="18" charset="2"/>
              <a:buChar char=""/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SzPct val="80000"/>
              <a:buFont typeface="Wingdings 2" pitchFamily="18" charset="2"/>
              <a:buChar char=""/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SzPct val="95000"/>
              <a:buFont typeface="Wingdings" pitchFamily="2" charset="2"/>
              <a:buChar char=""/>
              <a:defRPr sz="2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SzPct val="100000"/>
              <a:buFont typeface="Wingdings 3" pitchFamily="18" charset="2"/>
              <a:buChar char="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ru-RU" altLang="ru-RU" dirty="0">
                <a:cs typeface="Times New Roman" pitchFamily="18" charset="0"/>
              </a:rPr>
              <a:t>  </a:t>
            </a:r>
            <a:r>
              <a:rPr lang="ru-RU" altLang="ru-RU" dirty="0" smtClean="0">
                <a:cs typeface="Times New Roman" pitchFamily="18" charset="0"/>
              </a:rPr>
              <a:t>5</a:t>
            </a:r>
          </a:p>
        </p:txBody>
      </p:sp>
      <p:sp>
        <p:nvSpPr>
          <p:cNvPr id="51" name="TextBox 50"/>
          <p:cNvSpPr txBox="1">
            <a:spLocks noChangeArrowheads="1"/>
          </p:cNvSpPr>
          <p:nvPr/>
        </p:nvSpPr>
        <p:spPr bwMode="auto">
          <a:xfrm>
            <a:off x="1907704" y="4344542"/>
            <a:ext cx="80849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lr>
                <a:srgbClr val="000000"/>
              </a:buClr>
              <a:buSzPct val="65000"/>
              <a:buFont typeface="Wingdings 2" pitchFamily="18" charset="2"/>
              <a:buChar char=""/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SzPct val="80000"/>
              <a:buFont typeface="Wingdings 2" pitchFamily="18" charset="2"/>
              <a:buChar char=""/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SzPct val="95000"/>
              <a:buFont typeface="Wingdings" pitchFamily="2" charset="2"/>
              <a:buChar char=""/>
              <a:defRPr sz="2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SzPct val="100000"/>
              <a:buFont typeface="Wingdings 3" pitchFamily="18" charset="2"/>
              <a:buChar char="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ru-RU" altLang="ru-RU" dirty="0" smtClean="0">
                <a:cs typeface="Times New Roman" pitchFamily="18" charset="0"/>
              </a:rPr>
              <a:t>- </a:t>
            </a:r>
            <a:r>
              <a:rPr lang="en-US" altLang="ru-RU" dirty="0" smtClean="0">
                <a:cs typeface="Times New Roman" pitchFamily="18" charset="0"/>
              </a:rPr>
              <a:t>1</a:t>
            </a:r>
            <a:endParaRPr lang="ru-RU" altLang="ru-RU" dirty="0" smtClean="0">
              <a:cs typeface="Times New Roman" pitchFamily="18" charset="0"/>
            </a:endParaRPr>
          </a:p>
        </p:txBody>
      </p:sp>
      <p:sp>
        <p:nvSpPr>
          <p:cNvPr id="52" name="TextBox 51"/>
          <p:cNvSpPr txBox="1">
            <a:spLocks noChangeArrowheads="1"/>
          </p:cNvSpPr>
          <p:nvPr/>
        </p:nvSpPr>
        <p:spPr bwMode="auto">
          <a:xfrm>
            <a:off x="3284864" y="4344542"/>
            <a:ext cx="500062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000000"/>
              </a:buClr>
              <a:buSzPct val="65000"/>
              <a:buFont typeface="Wingdings 2" pitchFamily="18" charset="2"/>
              <a:buChar char=""/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SzPct val="80000"/>
              <a:buFont typeface="Wingdings 2" pitchFamily="18" charset="2"/>
              <a:buChar char=""/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SzPct val="95000"/>
              <a:buFont typeface="Wingdings" pitchFamily="2" charset="2"/>
              <a:buChar char=""/>
              <a:defRPr sz="2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SzPct val="100000"/>
              <a:buFont typeface="Wingdings 3" pitchFamily="18" charset="2"/>
              <a:buChar char="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ru-RU" altLang="ru-RU" b="1" dirty="0" smtClean="0">
                <a:cs typeface="Times New Roman" pitchFamily="18" charset="0"/>
              </a:rPr>
              <a:t> </a:t>
            </a:r>
            <a:r>
              <a:rPr lang="ru-RU" altLang="ru-RU" dirty="0" smtClean="0">
                <a:cs typeface="Times New Roman" pitchFamily="18" charset="0"/>
              </a:rPr>
              <a:t>9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Прямоугольник 3"/>
              <p:cNvSpPr/>
              <p:nvPr/>
            </p:nvSpPr>
            <p:spPr>
              <a:xfrm>
                <a:off x="5264703" y="4330609"/>
                <a:ext cx="2594428" cy="53296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lvl="0" algn="ctr"/>
                <a:r>
                  <a:rPr lang="ru-RU" sz="2800" b="1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8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</m:ctrlPr>
                      </m:sSupPr>
                      <m:e>
                        <m:r>
                          <a:rPr lang="ru-RU" sz="2800" b="1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8" charset="0"/>
                          </a:rPr>
                          <m:t>х</m:t>
                        </m:r>
                      </m:e>
                      <m:sup>
                        <m:r>
                          <a:rPr lang="ru-RU" sz="2800" b="1" i="1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8" charset="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ru-RU" sz="2400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ru-RU" sz="2400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– </a:t>
                </a:r>
                <a:r>
                  <a:rPr lang="ru-RU" sz="2800" b="1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2800" b="1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х + 9 =  0</a:t>
                </a:r>
                <a:endParaRPr lang="ru-RU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4" name="Прямоугольник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64703" y="4330609"/>
                <a:ext cx="2594428" cy="532966"/>
              </a:xfrm>
              <a:prstGeom prst="rect">
                <a:avLst/>
              </a:prstGeom>
              <a:blipFill rotWithShape="1">
                <a:blip r:embed="rId2"/>
                <a:stretch>
                  <a:fillRect l="-2824" t="-10227" r="-2588" b="-2954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Прямоугольник 8"/>
              <p:cNvSpPr/>
              <p:nvPr/>
            </p:nvSpPr>
            <p:spPr>
              <a:xfrm>
                <a:off x="5072342" y="2231883"/>
                <a:ext cx="2979149" cy="53296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lvl="0" algn="ctr"/>
                <a:r>
                  <a:rPr lang="ru-RU" sz="2400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ru-RU" sz="2400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– </a:t>
                </a:r>
                <a:r>
                  <a:rPr lang="ru-RU" sz="2800" b="1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8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</m:ctrlPr>
                      </m:sSupPr>
                      <m:e>
                        <m:r>
                          <a:rPr lang="ru-RU" sz="2800" b="1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8" charset="0"/>
                          </a:rPr>
                          <m:t>х</m:t>
                        </m:r>
                      </m:e>
                      <m:sup>
                        <m:r>
                          <a:rPr lang="ru-RU" sz="2800" b="1" i="1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8" charset="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ru-RU" sz="2800" b="1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+ 2х + 1 =  0</a:t>
                </a:r>
                <a:endParaRPr lang="ru-RU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9" name="Прямоугольник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72342" y="2231883"/>
                <a:ext cx="2979149" cy="532966"/>
              </a:xfrm>
              <a:prstGeom prst="rect">
                <a:avLst/>
              </a:prstGeom>
              <a:blipFill rotWithShape="1">
                <a:blip r:embed="rId3"/>
                <a:stretch>
                  <a:fillRect l="-204" t="-10227" r="-3681" b="-2954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Прямоугольник 13"/>
              <p:cNvSpPr/>
              <p:nvPr/>
            </p:nvSpPr>
            <p:spPr>
              <a:xfrm>
                <a:off x="5553242" y="2711138"/>
                <a:ext cx="2017347" cy="53296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lvl="0" algn="ctr"/>
                <a:r>
                  <a:rPr lang="ru-RU" sz="2400" b="1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2800" b="1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7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8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</m:ctrlPr>
                      </m:sSupPr>
                      <m:e>
                        <m:r>
                          <a:rPr lang="ru-RU" sz="2800" b="1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8" charset="0"/>
                          </a:rPr>
                          <m:t>х</m:t>
                        </m:r>
                      </m:e>
                      <m:sup>
                        <m:r>
                          <a:rPr lang="ru-RU" sz="2800" b="1" i="1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8" charset="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ru-RU" sz="2400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ru-RU" sz="2400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– </a:t>
                </a:r>
                <a:r>
                  <a:rPr lang="ru-RU" sz="2800" b="1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2800" b="1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 =  0</a:t>
                </a:r>
                <a:endParaRPr lang="ru-RU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4" name="Прямоугольник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53242" y="2711138"/>
                <a:ext cx="2017347" cy="532966"/>
              </a:xfrm>
              <a:prstGeom prst="rect">
                <a:avLst/>
              </a:prstGeom>
              <a:blipFill rotWithShape="1">
                <a:blip r:embed="rId4"/>
                <a:stretch>
                  <a:fillRect l="-1813" t="-10345" r="-5740" b="-3103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Прямоугольник 15"/>
              <p:cNvSpPr/>
              <p:nvPr/>
            </p:nvSpPr>
            <p:spPr>
              <a:xfrm>
                <a:off x="5314550" y="3285102"/>
                <a:ext cx="2594428" cy="53296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ru-RU" sz="28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</m:ctrlPr>
                      </m:sSupPr>
                      <m:e>
                        <m:r>
                          <a:rPr lang="ru-RU" sz="2800" b="1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8" charset="0"/>
                          </a:rPr>
                          <m:t>х</m:t>
                        </m:r>
                      </m:e>
                      <m:sup>
                        <m:r>
                          <a:rPr lang="ru-RU" sz="2800" b="1" i="1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8" charset="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ru-RU" sz="2800" b="1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2400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ru-RU" sz="2400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– </a:t>
                </a:r>
                <a:r>
                  <a:rPr lang="ru-RU" sz="2800" b="1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2800" b="1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5х + 2 =  0</a:t>
                </a:r>
                <a:endParaRPr lang="ru-RU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6" name="Прямоугольник 1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14550" y="3285102"/>
                <a:ext cx="2594428" cy="532966"/>
              </a:xfrm>
              <a:prstGeom prst="rect">
                <a:avLst/>
              </a:prstGeom>
              <a:blipFill rotWithShape="1">
                <a:blip r:embed="rId5"/>
                <a:stretch>
                  <a:fillRect t="-10345" r="-3765" b="-3103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Прямоугольник 17"/>
              <p:cNvSpPr/>
              <p:nvPr/>
            </p:nvSpPr>
            <p:spPr>
              <a:xfrm>
                <a:off x="5303174" y="3746767"/>
                <a:ext cx="2315506" cy="53296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lvl="0" algn="ctr"/>
                <a:r>
                  <a:rPr lang="ru-RU" sz="2400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8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ru-RU" sz="2400" dirty="0">
                            <a:solidFill>
                              <a:srgbClr val="FF0000"/>
                            </a:solidFill>
                            <a:latin typeface="Times New Roman" pitchFamily="18" charset="0"/>
                            <a:cs typeface="Times New Roman" pitchFamily="18" charset="0"/>
                          </a:rPr>
                          <m:t>–</m:t>
                        </m:r>
                        <m:r>
                          <a:rPr lang="ru-RU" sz="2400" b="1" i="0" dirty="0" smtClean="0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8" charset="0"/>
                          </a:rPr>
                          <m:t> </m:t>
                        </m:r>
                        <m:r>
                          <a:rPr lang="ru-RU" sz="2800" b="1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8" charset="0"/>
                          </a:rPr>
                          <m:t>х</m:t>
                        </m:r>
                      </m:e>
                      <m:sup>
                        <m:r>
                          <a:rPr lang="ru-RU" sz="2800" b="1" i="1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8" charset="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ru-RU" sz="2800" b="1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+ 7х  =  0</a:t>
                </a:r>
                <a:endParaRPr lang="ru-RU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8" name="Прямоугольник 1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03174" y="3746767"/>
                <a:ext cx="2315506" cy="532966"/>
              </a:xfrm>
              <a:prstGeom prst="rect">
                <a:avLst/>
              </a:prstGeom>
              <a:blipFill rotWithShape="1">
                <a:blip r:embed="rId6"/>
                <a:stretch>
                  <a:fillRect t="-10345" r="-4737" b="-3103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189482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11072</TotalTime>
  <Words>836</Words>
  <Application>Microsoft Office PowerPoint</Application>
  <PresentationFormat>Экран (4:3)</PresentationFormat>
  <Paragraphs>390</Paragraphs>
  <Slides>24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10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36" baseType="lpstr">
      <vt:lpstr>Arial</vt:lpstr>
      <vt:lpstr>Arial Black</vt:lpstr>
      <vt:lpstr>Book Antiqua</vt:lpstr>
      <vt:lpstr>Calibri</vt:lpstr>
      <vt:lpstr>Cambria Math</vt:lpstr>
      <vt:lpstr>Comic Sans MS</vt:lpstr>
      <vt:lpstr>Georgia</vt:lpstr>
      <vt:lpstr>Tahoma</vt:lpstr>
      <vt:lpstr>Times New Roman</vt:lpstr>
      <vt:lpstr>Wingdings 2</vt:lpstr>
      <vt:lpstr>Тема Office</vt:lpstr>
      <vt:lpstr>Формула</vt:lpstr>
      <vt:lpstr>Презентация PowerPoint</vt:lpstr>
      <vt:lpstr>Цель нашего урока</vt:lpstr>
      <vt:lpstr>Презентация PowerPoint</vt:lpstr>
      <vt:lpstr>План  урока</vt:lpstr>
      <vt:lpstr>1. Разминка.    (1 балл)</vt:lpstr>
      <vt:lpstr>Презентация PowerPoint</vt:lpstr>
      <vt:lpstr>2.   Найти квадратные уравнения.    (до 5 баллов)</vt:lpstr>
      <vt:lpstr>3. Определить коэффициенты. (до 5 баллов)</vt:lpstr>
      <vt:lpstr>4.Составить квадратное уравнение. (до 5 баллов)</vt:lpstr>
      <vt:lpstr>5. Заряд энергии.</vt:lpstr>
      <vt:lpstr>Презентация PowerPoint</vt:lpstr>
      <vt:lpstr>6. Решить уравнения.     (до 4 баллов)</vt:lpstr>
      <vt:lpstr>Проверяем.   </vt:lpstr>
      <vt:lpstr> 7.  Черный ящик        (до 3 баллов)</vt:lpstr>
      <vt:lpstr>  Заполните таблицу</vt:lpstr>
      <vt:lpstr>  Проверяем</vt:lpstr>
      <vt:lpstr>  Решите уравнение</vt:lpstr>
      <vt:lpstr>Закрепление</vt:lpstr>
      <vt:lpstr>  Черный ящик.            </vt:lpstr>
      <vt:lpstr>  Решение по формуле</vt:lpstr>
      <vt:lpstr> 8. Подведем итоги</vt:lpstr>
      <vt:lpstr>Подведем итоги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svg</dc:creator>
  <cp:lastModifiedBy>ICL</cp:lastModifiedBy>
  <cp:revision>1378</cp:revision>
  <dcterms:created xsi:type="dcterms:W3CDTF">2015-06-18T09:54:57Z</dcterms:created>
  <dcterms:modified xsi:type="dcterms:W3CDTF">2025-05-26T14:32:06Z</dcterms:modified>
</cp:coreProperties>
</file>